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77" r:id="rId3"/>
    <p:sldId id="288" r:id="rId4"/>
    <p:sldId id="289" r:id="rId5"/>
    <p:sldId id="293" r:id="rId6"/>
    <p:sldId id="294" r:id="rId7"/>
    <p:sldId id="296" r:id="rId8"/>
    <p:sldId id="295" r:id="rId9"/>
    <p:sldId id="287" r:id="rId10"/>
    <p:sldId id="259" r:id="rId11"/>
    <p:sldId id="261" r:id="rId12"/>
    <p:sldId id="297" r:id="rId13"/>
    <p:sldId id="298" r:id="rId14"/>
    <p:sldId id="258" r:id="rId15"/>
    <p:sldId id="262" r:id="rId16"/>
    <p:sldId id="278" r:id="rId17"/>
    <p:sldId id="260" r:id="rId18"/>
    <p:sldId id="264" r:id="rId19"/>
    <p:sldId id="275" r:id="rId20"/>
    <p:sldId id="266" r:id="rId21"/>
    <p:sldId id="268" r:id="rId22"/>
    <p:sldId id="269" r:id="rId23"/>
    <p:sldId id="270" r:id="rId24"/>
    <p:sldId id="271" r:id="rId25"/>
    <p:sldId id="273" r:id="rId26"/>
    <p:sldId id="311" r:id="rId27"/>
    <p:sldId id="274" r:id="rId28"/>
    <p:sldId id="280" r:id="rId29"/>
    <p:sldId id="281" r:id="rId30"/>
    <p:sldId id="292" r:id="rId31"/>
    <p:sldId id="302" r:id="rId32"/>
    <p:sldId id="282" r:id="rId33"/>
    <p:sldId id="284" r:id="rId34"/>
    <p:sldId id="303" r:id="rId35"/>
    <p:sldId id="304" r:id="rId36"/>
    <p:sldId id="283" r:id="rId37"/>
    <p:sldId id="285" r:id="rId38"/>
    <p:sldId id="308" r:id="rId39"/>
    <p:sldId id="313" r:id="rId40"/>
    <p:sldId id="276" r:id="rId41"/>
    <p:sldId id="279" r:id="rId42"/>
    <p:sldId id="265" r:id="rId43"/>
    <p:sldId id="305" r:id="rId44"/>
    <p:sldId id="315" r:id="rId45"/>
    <p:sldId id="306" r:id="rId46"/>
    <p:sldId id="272" r:id="rId47"/>
    <p:sldId id="307" r:id="rId48"/>
    <p:sldId id="301" r:id="rId49"/>
    <p:sldId id="300" r:id="rId50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FF6699"/>
    <a:srgbClr val="CC6600"/>
    <a:srgbClr val="FFEDB5"/>
    <a:srgbClr val="616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Anzahl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AD-446B-A1E8-B181AF7D95F2}"/>
              </c:ext>
            </c:extLst>
          </c:dPt>
          <c:dPt>
            <c:idx val="1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2AD-446B-A1E8-B181AF7D95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AD-446B-A1E8-B181AF7D95F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2AD-446B-A1E8-B181AF7D95F2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2AD-446B-A1E8-B181AF7D95F2}"/>
              </c:ext>
            </c:extLst>
          </c:dPt>
          <c:dPt>
            <c:idx val="5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AD-446B-A1E8-B181AF7D95F2}"/>
              </c:ext>
            </c:extLst>
          </c:dPt>
          <c:dLbls>
            <c:dLbl>
              <c:idx val="1"/>
              <c:layout>
                <c:manualLayout>
                  <c:x val="1.1066636434861955E-2"/>
                  <c:y val="7.480957472952387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AD-446B-A1E8-B181AF7D95F2}"/>
                </c:ext>
              </c:extLst>
            </c:dLbl>
            <c:dLbl>
              <c:idx val="2"/>
              <c:layout>
                <c:manualLayout>
                  <c:x val="-7.4419627924320194E-4"/>
                  <c:y val="-2.171912132598315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AD-446B-A1E8-B181AF7D95F2}"/>
                </c:ext>
              </c:extLst>
            </c:dLbl>
            <c:dLbl>
              <c:idx val="4"/>
              <c:layout>
                <c:manualLayout>
                  <c:x val="2.5955276385293873E-2"/>
                  <c:y val="-9.974884486426620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AD-446B-A1E8-B181AF7D95F2}"/>
                </c:ext>
              </c:extLst>
            </c:dLbl>
            <c:dLbl>
              <c:idx val="5"/>
              <c:layout>
                <c:manualLayout>
                  <c:x val="7.8188650950618138E-2"/>
                  <c:y val="0.129426592795958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AD-446B-A1E8-B181AF7D9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Tabelle1!$A$2:$A$7</c:f>
              <c:strCache>
                <c:ptCount val="6"/>
                <c:pt idx="0">
                  <c:v>0 bis 5 Jahre</c:v>
                </c:pt>
                <c:pt idx="1">
                  <c:v>6 bis 14 Jahre</c:v>
                </c:pt>
                <c:pt idx="2">
                  <c:v>15 bis 17 Jahre</c:v>
                </c:pt>
                <c:pt idx="3">
                  <c:v>18 bis 24 Jahre</c:v>
                </c:pt>
                <c:pt idx="4">
                  <c:v>25 bis 64 Jahre</c:v>
                </c:pt>
                <c:pt idx="5">
                  <c:v>65 Jahre +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113</c:v>
                </c:pt>
                <c:pt idx="1">
                  <c:v>157</c:v>
                </c:pt>
                <c:pt idx="2">
                  <c:v>40</c:v>
                </c:pt>
                <c:pt idx="3">
                  <c:v>130</c:v>
                </c:pt>
                <c:pt idx="4">
                  <c:v>1071</c:v>
                </c:pt>
                <c:pt idx="5">
                  <c:v>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D-446B-A1E8-B181AF7D95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571193066375761"/>
          <c:y val="0.19040796258591092"/>
          <c:w val="0.2488935150573266"/>
          <c:h val="0.623323378362654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Kosten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Tabelle1!$A$2:$A$22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Tabelle1!$B$2:$B$22</c:f>
              <c:numCache>
                <c:formatCode>_(* #,##0.00_);_(* \(#,##0.00\);_(* "-"??_);_(@_)</c:formatCode>
                <c:ptCount val="21"/>
                <c:pt idx="0">
                  <c:v>16635.650000000001</c:v>
                </c:pt>
                <c:pt idx="1">
                  <c:v>16344.39</c:v>
                </c:pt>
                <c:pt idx="2">
                  <c:v>11355.25</c:v>
                </c:pt>
                <c:pt idx="3">
                  <c:v>19745.62</c:v>
                </c:pt>
                <c:pt idx="4">
                  <c:v>27090.19</c:v>
                </c:pt>
                <c:pt idx="5">
                  <c:v>11755.78</c:v>
                </c:pt>
                <c:pt idx="6">
                  <c:v>13705.06</c:v>
                </c:pt>
                <c:pt idx="7">
                  <c:v>37832.35</c:v>
                </c:pt>
                <c:pt idx="8">
                  <c:v>36585.22</c:v>
                </c:pt>
                <c:pt idx="9">
                  <c:v>29363.759999999998</c:v>
                </c:pt>
                <c:pt idx="10">
                  <c:v>38063.42</c:v>
                </c:pt>
                <c:pt idx="11">
                  <c:v>33037.39</c:v>
                </c:pt>
                <c:pt idx="12">
                  <c:v>33487.57</c:v>
                </c:pt>
                <c:pt idx="13">
                  <c:v>26399.62</c:v>
                </c:pt>
                <c:pt idx="14">
                  <c:v>38185.61</c:v>
                </c:pt>
                <c:pt idx="15">
                  <c:v>28565.85</c:v>
                </c:pt>
                <c:pt idx="16">
                  <c:v>29033.919999999998</c:v>
                </c:pt>
                <c:pt idx="17">
                  <c:v>36029.14</c:v>
                </c:pt>
                <c:pt idx="18">
                  <c:v>97149.11</c:v>
                </c:pt>
                <c:pt idx="19">
                  <c:v>184015.02</c:v>
                </c:pt>
                <c:pt idx="20">
                  <c:v>215096.71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96-4713-8D69-5274D44500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5712672"/>
        <c:axId val="645715624"/>
      </c:lineChart>
      <c:catAx>
        <c:axId val="64571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5715624"/>
        <c:crosses val="autoZero"/>
        <c:auto val="1"/>
        <c:lblAlgn val="ctr"/>
        <c:lblOffset val="100"/>
        <c:noMultiLvlLbl val="0"/>
      </c:catAx>
      <c:valAx>
        <c:axId val="645715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5712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Wassermenge in m³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Tabelle1!$B$2:$B$7</c:f>
              <c:numCache>
                <c:formatCode>_-* #,##0\ _€_-;\-* #,##0\ _€_-;_-* "-"??\ _€_-;_-@_-</c:formatCode>
                <c:ptCount val="6"/>
                <c:pt idx="0">
                  <c:v>79076</c:v>
                </c:pt>
                <c:pt idx="1">
                  <c:v>78068</c:v>
                </c:pt>
                <c:pt idx="2">
                  <c:v>79499</c:v>
                </c:pt>
                <c:pt idx="3">
                  <c:v>78664</c:v>
                </c:pt>
                <c:pt idx="4">
                  <c:v>82131</c:v>
                </c:pt>
                <c:pt idx="5">
                  <c:v>73316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FE-4E58-A7E3-1A7D718A3F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9558632"/>
        <c:axId val="439555024"/>
      </c:barChart>
      <c:catAx>
        <c:axId val="439558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9555024"/>
        <c:crosses val="autoZero"/>
        <c:auto val="1"/>
        <c:lblAlgn val="ctr"/>
        <c:lblOffset val="100"/>
        <c:noMultiLvlLbl val="0"/>
      </c:catAx>
      <c:valAx>
        <c:axId val="43955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\ _€_-;\-* #,##0\ _€_-;_-* &quot;-&quot;??\ _€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9558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Einwohner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Tabelle1!$A$2:$A$8</c:f>
              <c:numCache>
                <c:formatCode>General</c:formatCode>
                <c:ptCount val="7"/>
                <c:pt idx="0">
                  <c:v>1840</c:v>
                </c:pt>
                <c:pt idx="1">
                  <c:v>1900</c:v>
                </c:pt>
                <c:pt idx="2">
                  <c:v>1950</c:v>
                </c:pt>
                <c:pt idx="3">
                  <c:v>1987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1226</c:v>
                </c:pt>
                <c:pt idx="1">
                  <c:v>1130</c:v>
                </c:pt>
                <c:pt idx="2">
                  <c:v>1583</c:v>
                </c:pt>
                <c:pt idx="3">
                  <c:v>1833</c:v>
                </c:pt>
                <c:pt idx="4">
                  <c:v>1897</c:v>
                </c:pt>
                <c:pt idx="5">
                  <c:v>1892</c:v>
                </c:pt>
                <c:pt idx="6">
                  <c:v>1907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5A-4E2B-A2B5-3D9F8D8D1F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1889864"/>
        <c:axId val="501890192"/>
      </c:barChart>
      <c:catAx>
        <c:axId val="501889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01890192"/>
        <c:crosses val="autoZero"/>
        <c:auto val="1"/>
        <c:lblAlgn val="ctr"/>
        <c:lblOffset val="100"/>
        <c:noMultiLvlLbl val="0"/>
      </c:catAx>
      <c:valAx>
        <c:axId val="50189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01889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214055052733451E-2"/>
          <c:y val="0.17569464220332776"/>
          <c:w val="0.90669001112819858"/>
          <c:h val="0.74814456325755507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Kinder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de-DE"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82</c:v>
                </c:pt>
                <c:pt idx="1">
                  <c:v>79</c:v>
                </c:pt>
                <c:pt idx="2">
                  <c:v>81</c:v>
                </c:pt>
                <c:pt idx="3">
                  <c:v>98</c:v>
                </c:pt>
                <c:pt idx="4">
                  <c:v>67</c:v>
                </c:pt>
                <c:pt idx="5">
                  <c:v>68</c:v>
                </c:pt>
                <c:pt idx="6">
                  <c:v>72</c:v>
                </c:pt>
                <c:pt idx="7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70-4AF8-AB4A-39E7CE3809D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7345384"/>
        <c:axId val="477343088"/>
      </c:lineChart>
      <c:catAx>
        <c:axId val="477345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de-DE"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7343088"/>
        <c:crosses val="autoZero"/>
        <c:auto val="1"/>
        <c:lblAlgn val="ctr"/>
        <c:lblOffset val="100"/>
        <c:noMultiLvlLbl val="0"/>
      </c:catAx>
      <c:valAx>
        <c:axId val="477343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de-DE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7345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278856921777661"/>
          <c:y val="0.83653926602307505"/>
          <c:w val="0.13240706956166171"/>
          <c:h val="5.37925057933225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de-DE" sz="133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de-DE" sz="133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Schüler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de-DE"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  <c:pt idx="5">
                  <c:v>2021/2022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13</c:v>
                </c:pt>
                <c:pt idx="1">
                  <c:v>21</c:v>
                </c:pt>
                <c:pt idx="2">
                  <c:v>18</c:v>
                </c:pt>
                <c:pt idx="3">
                  <c:v>19</c:v>
                </c:pt>
                <c:pt idx="4">
                  <c:v>15</c:v>
                </c:pt>
                <c:pt idx="5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A2-4786-8C71-2A6B41CFF8B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78912280"/>
        <c:axId val="578910968"/>
      </c:lineChart>
      <c:catAx>
        <c:axId val="578912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de-DE"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78910968"/>
        <c:crosses val="autoZero"/>
        <c:auto val="1"/>
        <c:lblAlgn val="ctr"/>
        <c:lblOffset val="100"/>
        <c:noMultiLvlLbl val="0"/>
      </c:catAx>
      <c:valAx>
        <c:axId val="578910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de-DE"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78912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de-DE" sz="133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de-DE" sz="133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2400" b="1" i="0" u="sng" strike="noStrike" kern="1200" cap="none" spc="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Betreute Kinder in  Mittagsbetreuung</a:t>
            </a:r>
            <a:endParaRPr lang="de-DE" sz="2800" cap="none" baseline="0" dirty="0"/>
          </a:p>
        </c:rich>
      </c:tx>
      <c:layout>
        <c:manualLayout>
          <c:xMode val="edge"/>
          <c:yMode val="edge"/>
          <c:x val="0.29226263196011693"/>
          <c:y val="0.104816544573781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3.2668684236588155E-2"/>
          <c:y val="0.49237644845003464"/>
          <c:w val="0.94010741223292171"/>
          <c:h val="0.28501122445610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Kinder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2020/21</c:v>
                </c:pt>
                <c:pt idx="1">
                  <c:v>2021/22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27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09-4394-9BD1-FEBB40E60F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88195480"/>
        <c:axId val="588196136"/>
      </c:barChart>
      <c:catAx>
        <c:axId val="588195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88196136"/>
        <c:crosses val="autoZero"/>
        <c:auto val="1"/>
        <c:lblAlgn val="ctr"/>
        <c:lblOffset val="100"/>
        <c:noMultiLvlLbl val="0"/>
      </c:catAx>
      <c:valAx>
        <c:axId val="588196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88195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5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2800" b="1" u="sng" dirty="0">
                <a:solidFill>
                  <a:schemeClr val="accent1">
                    <a:lumMod val="50000"/>
                  </a:schemeClr>
                </a:solidFill>
              </a:rPr>
              <a:t>Bodenfläche nach</a:t>
            </a:r>
            <a:r>
              <a:rPr lang="de-DE" sz="2800" b="1" u="sng" baseline="0" dirty="0">
                <a:solidFill>
                  <a:schemeClr val="accent1">
                    <a:lumMod val="50000"/>
                  </a:schemeClr>
                </a:solidFill>
              </a:rPr>
              <a:t> Nutzungsart in Hektar</a:t>
            </a:r>
            <a:endParaRPr lang="de-DE" sz="2800" b="1" u="sng" dirty="0">
              <a:solidFill>
                <a:schemeClr val="accent1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46240804438871302"/>
          <c:y val="7.108549441429529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5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9544031386351918"/>
          <c:y val="0.15623104312069946"/>
          <c:w val="0.4073783969314374"/>
          <c:h val="0.76406914179222496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Hektar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7DE9-4146-8DB3-D5AEDD9DE0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DE9-4146-8DB3-D5AEDD9DE0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DE9-4146-8DB3-D5AEDD9DE0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7DE9-4146-8DB3-D5AEDD9DE0CA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7DE9-4146-8DB3-D5AEDD9DE0C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DE9-4146-8DB3-D5AEDD9DE0C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AC9-4354-9FFB-0C832BC2C5F9}"/>
              </c:ext>
            </c:extLst>
          </c:dPt>
          <c:dLbls>
            <c:dLbl>
              <c:idx val="0"/>
              <c:layout>
                <c:manualLayout>
                  <c:x val="-6.8028400883089327E-2"/>
                  <c:y val="-8.7949219521429423E-2"/>
                </c:manualLayout>
              </c:layout>
              <c:tx>
                <c:rich>
                  <a:bodyPr/>
                  <a:lstStyle/>
                  <a:p>
                    <a:fld id="{6ABE7722-7E8F-43D1-86D5-D12846A0E536}" type="VALUE">
                      <a:rPr lang="en-US" smtClean="0"/>
                      <a:pPr/>
                      <a:t>[WERT]</a:t>
                    </a:fld>
                    <a:r>
                      <a:rPr lang="en-US"/>
                      <a:t> ha</a:t>
                    </a:r>
                    <a:r>
                      <a:rPr lang="en-US" baseline="0"/>
                      <a:t>; </a:t>
                    </a:r>
                    <a:fld id="{E35298B4-CF2A-4CEB-9328-0F56C11451A3}" type="PERCENTAGE">
                      <a:rPr lang="en-US" baseline="0"/>
                      <a:pPr/>
                      <a:t>[PROZENTSATZ]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DE9-4146-8DB3-D5AEDD9DE0CA}"/>
                </c:ext>
              </c:extLst>
            </c:dLbl>
            <c:dLbl>
              <c:idx val="1"/>
              <c:layout>
                <c:manualLayout>
                  <c:x val="0.51178977648655644"/>
                  <c:y val="0.19359333602207937"/>
                </c:manualLayout>
              </c:layout>
              <c:tx>
                <c:rich>
                  <a:bodyPr/>
                  <a:lstStyle/>
                  <a:p>
                    <a:fld id="{A60A935C-D162-49B6-B629-0B720246F1C4}" type="VALUE">
                      <a:rPr lang="en-US" smtClean="0"/>
                      <a:pPr/>
                      <a:t>[WERT]</a:t>
                    </a:fld>
                    <a:r>
                      <a:rPr lang="en-US" dirty="0"/>
                      <a:t> ha</a:t>
                    </a:r>
                    <a:r>
                      <a:rPr lang="en-US" baseline="0" dirty="0"/>
                      <a:t>; </a:t>
                    </a:r>
                    <a:fld id="{D2619FF3-D6B0-4308-B571-C0D9A26F377B}" type="PERCENTAGE">
                      <a:rPr lang="en-US" baseline="0"/>
                      <a:pPr/>
                      <a:t>[PROZENTSATZ]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DE9-4146-8DB3-D5AEDD9DE0CA}"/>
                </c:ext>
              </c:extLst>
            </c:dLbl>
            <c:dLbl>
              <c:idx val="2"/>
              <c:layout>
                <c:manualLayout>
                  <c:x val="4.2516334753075452E-2"/>
                  <c:y val="-1.9402402845182201E-4"/>
                </c:manualLayout>
              </c:layout>
              <c:tx>
                <c:rich>
                  <a:bodyPr/>
                  <a:lstStyle/>
                  <a:p>
                    <a:fld id="{19ACC1AE-56A4-457D-8BE0-B6C54A54DFE9}" type="VALUE">
                      <a:rPr lang="en-US" smtClean="0"/>
                      <a:pPr/>
                      <a:t>[WERT]</a:t>
                    </a:fld>
                    <a:r>
                      <a:rPr lang="en-US" dirty="0"/>
                      <a:t> ha</a:t>
                    </a:r>
                    <a:r>
                      <a:rPr lang="en-US" baseline="0" dirty="0"/>
                      <a:t>; </a:t>
                    </a:r>
                    <a:fld id="{20DC108A-517A-4FD3-BD7B-E2AA045B5FB6}" type="PERCENTAGE">
                      <a:rPr lang="en-US" baseline="0"/>
                      <a:pPr/>
                      <a:t>[PROZENTSATZ]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DE9-4146-8DB3-D5AEDD9DE0CA}"/>
                </c:ext>
              </c:extLst>
            </c:dLbl>
            <c:dLbl>
              <c:idx val="3"/>
              <c:layout>
                <c:manualLayout>
                  <c:x val="6.7480333654852703E-2"/>
                  <c:y val="-6.7754669912884327E-2"/>
                </c:manualLayout>
              </c:layout>
              <c:tx>
                <c:rich>
                  <a:bodyPr/>
                  <a:lstStyle/>
                  <a:p>
                    <a:fld id="{02D3BE7D-8F09-4795-86D9-9CD031DF365F}" type="VALUE">
                      <a:rPr lang="en-US" smtClean="0"/>
                      <a:pPr/>
                      <a:t>[WERT]</a:t>
                    </a:fld>
                    <a:r>
                      <a:rPr lang="en-US" dirty="0"/>
                      <a:t> ha</a:t>
                    </a:r>
                    <a:r>
                      <a:rPr lang="en-US" baseline="0" dirty="0"/>
                      <a:t>; </a:t>
                    </a:r>
                    <a:fld id="{E18E1D17-516C-451B-A5AD-EE0A518D5839}" type="PERCENTAGE">
                      <a:rPr lang="en-US" baseline="0"/>
                      <a:pPr/>
                      <a:t>[PROZENTSATZ]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DE9-4146-8DB3-D5AEDD9DE0CA}"/>
                </c:ext>
              </c:extLst>
            </c:dLbl>
            <c:dLbl>
              <c:idx val="4"/>
              <c:layout>
                <c:manualLayout>
                  <c:x val="6.6791452369031907E-3"/>
                  <c:y val="-1.4201259267897868E-3"/>
                </c:manualLayout>
              </c:layout>
              <c:tx>
                <c:rich>
                  <a:bodyPr/>
                  <a:lstStyle/>
                  <a:p>
                    <a:fld id="{AD644646-063C-4718-9247-B9A492D35CC5}" type="VALUE">
                      <a:rPr lang="en-US" smtClean="0"/>
                      <a:pPr/>
                      <a:t>[WERT]</a:t>
                    </a:fld>
                    <a:r>
                      <a:rPr lang="en-US" dirty="0"/>
                      <a:t> ha</a:t>
                    </a:r>
                    <a:r>
                      <a:rPr lang="en-US" baseline="0" dirty="0"/>
                      <a:t>; </a:t>
                    </a:r>
                    <a:fld id="{94773623-C337-4F02-B5D4-91514A63F7FB}" type="PERCENTAGE">
                      <a:rPr lang="en-US" baseline="0" dirty="0"/>
                      <a:pPr/>
                      <a:t>[PROZENTSATZ]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DE9-4146-8DB3-D5AEDD9DE0CA}"/>
                </c:ext>
              </c:extLst>
            </c:dLbl>
            <c:dLbl>
              <c:idx val="5"/>
              <c:layout>
                <c:manualLayout>
                  <c:x val="0.48458979352314779"/>
                  <c:y val="0.61891839708142538"/>
                </c:manualLayout>
              </c:layout>
              <c:tx>
                <c:rich>
                  <a:bodyPr/>
                  <a:lstStyle/>
                  <a:p>
                    <a:fld id="{4A8F7194-5C08-4242-9A50-CC9EC01B0565}" type="VALUE">
                      <a:rPr lang="en-US" smtClean="0"/>
                      <a:pPr/>
                      <a:t>[WERT]</a:t>
                    </a:fld>
                    <a:r>
                      <a:rPr lang="en-US" dirty="0"/>
                      <a:t> ha</a:t>
                    </a:r>
                    <a:r>
                      <a:rPr lang="en-US" baseline="0" dirty="0"/>
                      <a:t>; </a:t>
                    </a:r>
                    <a:fld id="{4E4118FB-B32E-4970-80E5-BCED86D7404B}" type="PERCENTAGE">
                      <a:rPr lang="en-US" baseline="0"/>
                      <a:pPr/>
                      <a:t>[PROZENTSATZ]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DE9-4146-8DB3-D5AEDD9DE0CA}"/>
                </c:ext>
              </c:extLst>
            </c:dLbl>
            <c:dLbl>
              <c:idx val="6"/>
              <c:layout>
                <c:manualLayout>
                  <c:x val="-7.2287543336029894E-2"/>
                  <c:y val="-4.0373678004772082E-2"/>
                </c:manualLayout>
              </c:layout>
              <c:tx>
                <c:rich>
                  <a:bodyPr/>
                  <a:lstStyle/>
                  <a:p>
                    <a:fld id="{8EFB0475-51B8-4A68-91D1-6403D96EDFD4}" type="VALUE">
                      <a:rPr lang="en-US" smtClean="0"/>
                      <a:pPr/>
                      <a:t>[WERT]</a:t>
                    </a:fld>
                    <a:r>
                      <a:rPr lang="en-US" dirty="0"/>
                      <a:t> ha</a:t>
                    </a:r>
                    <a:r>
                      <a:rPr lang="en-US" baseline="0" dirty="0"/>
                      <a:t>; </a:t>
                    </a:r>
                    <a:fld id="{BF457B2C-C48B-432F-BE44-6AB73E946174}" type="PERCENTAGE">
                      <a:rPr lang="en-US" baseline="0"/>
                      <a:pPr/>
                      <a:t>[PROZENTSATZ]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3AC9-4354-9FFB-0C832BC2C5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Tabelle1!$A$2:$A$8</c:f>
              <c:strCache>
                <c:ptCount val="7"/>
                <c:pt idx="0">
                  <c:v>Wohnbaufläche</c:v>
                </c:pt>
                <c:pt idx="1">
                  <c:v>Industrie- und Gewerbefläche</c:v>
                </c:pt>
                <c:pt idx="2">
                  <c:v>Verkehr</c:v>
                </c:pt>
                <c:pt idx="3">
                  <c:v>Landwirtschaft</c:v>
                </c:pt>
                <c:pt idx="4">
                  <c:v>Wald</c:v>
                </c:pt>
                <c:pt idx="5">
                  <c:v>Gewässer</c:v>
                </c:pt>
                <c:pt idx="6">
                  <c:v>Siedlungs- und Verkehrfläche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47</c:v>
                </c:pt>
                <c:pt idx="1">
                  <c:v>3</c:v>
                </c:pt>
                <c:pt idx="2">
                  <c:v>100</c:v>
                </c:pt>
                <c:pt idx="3">
                  <c:v>361</c:v>
                </c:pt>
                <c:pt idx="4">
                  <c:v>2588</c:v>
                </c:pt>
                <c:pt idx="5">
                  <c:v>5</c:v>
                </c:pt>
                <c:pt idx="6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9-4146-8DB3-D5AEDD9DE0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902855704623168"/>
          <c:y val="0.15053919954151793"/>
          <c:w val="0.35767829838401605"/>
          <c:h val="0.76745897603464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Gewerbesteuer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solidFill>
                    <a:schemeClr val="accent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de-DE"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B88-4DAE-BEE0-C4EFD93B3964}"/>
                </c:ext>
              </c:extLst>
            </c:dLbl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Tabelle1!$B$2:$B$7</c:f>
              <c:numCache>
                <c:formatCode>_("€"* #,##0.00_);_("€"* \(#,##0.00\);_("€"* "-"??_);_(@_)</c:formatCode>
                <c:ptCount val="6"/>
                <c:pt idx="0">
                  <c:v>127000</c:v>
                </c:pt>
                <c:pt idx="1">
                  <c:v>70000</c:v>
                </c:pt>
                <c:pt idx="2">
                  <c:v>2077000</c:v>
                </c:pt>
                <c:pt idx="3">
                  <c:v>72000</c:v>
                </c:pt>
                <c:pt idx="4">
                  <c:v>26000</c:v>
                </c:pt>
                <c:pt idx="5">
                  <c:v>406529.49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24-4223-8E16-FB7AB1F2778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Einkommensteuer-Anteil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5.04949599469604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B88-4DAE-BEE0-C4EFD93B3964}"/>
                </c:ext>
              </c:extLst>
            </c:dLbl>
            <c:dLbl>
              <c:idx val="5"/>
              <c:layout>
                <c:manualLayout>
                  <c:x val="-1.243676211129008E-2"/>
                  <c:y val="3.28217239655242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B88-4DAE-BEE0-C4EFD93B3964}"/>
                </c:ext>
              </c:extLst>
            </c:dLbl>
            <c:spPr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Tabelle1!$C$2:$C$7</c:f>
              <c:numCache>
                <c:formatCode>_("€"* #,##0.00_);_("€"* \(#,##0.00\);_("€"* "-"??_);_(@_)</c:formatCode>
                <c:ptCount val="6"/>
                <c:pt idx="0">
                  <c:v>700000</c:v>
                </c:pt>
                <c:pt idx="1">
                  <c:v>766000</c:v>
                </c:pt>
                <c:pt idx="2">
                  <c:v>862000</c:v>
                </c:pt>
                <c:pt idx="3">
                  <c:v>905000</c:v>
                </c:pt>
                <c:pt idx="4">
                  <c:v>864000</c:v>
                </c:pt>
                <c:pt idx="5">
                  <c:v>966793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24-4223-8E16-FB7AB1F2778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Gemeindeschlüsselzuweisungen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0667704765384157E-17"/>
                  <c:y val="-5.0494959946960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88-4DAE-BEE0-C4EFD93B3964}"/>
                </c:ext>
              </c:extLst>
            </c:dLbl>
            <c:dLbl>
              <c:idx val="1"/>
              <c:layout>
                <c:manualLayout>
                  <c:x val="5.0667704765384157E-17"/>
                  <c:y val="-4.29207159549163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88-4DAE-BEE0-C4EFD93B3964}"/>
                </c:ext>
              </c:extLst>
            </c:dLbl>
            <c:dLbl>
              <c:idx val="2"/>
              <c:layout>
                <c:manualLayout>
                  <c:x val="0"/>
                  <c:y val="-2.77722279708282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88-4DAE-BEE0-C4EFD93B3964}"/>
                </c:ext>
              </c:extLst>
            </c:dLbl>
            <c:dLbl>
              <c:idx val="3"/>
              <c:layout>
                <c:manualLayout>
                  <c:x val="0"/>
                  <c:y val="-3.02969759681762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88-4DAE-BEE0-C4EFD93B3964}"/>
                </c:ext>
              </c:extLst>
            </c:dLbl>
            <c:dLbl>
              <c:idx val="4"/>
              <c:layout>
                <c:manualLayout>
                  <c:x val="1.3818624568099876E-2"/>
                  <c:y val="-4.29207159549164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B88-4DAE-BEE0-C4EFD93B3964}"/>
                </c:ext>
              </c:extLst>
            </c:dLbl>
            <c:dLbl>
              <c:idx val="5"/>
              <c:layout>
                <c:manualLayout>
                  <c:x val="-5.5274498272398897E-3"/>
                  <c:y val="-1.51484879840880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B88-4DAE-BEE0-C4EFD93B3964}"/>
                </c:ext>
              </c:extLst>
            </c:dLbl>
            <c:spPr>
              <a:noFill/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Tabelle1!$D$2:$D$7</c:f>
              <c:numCache>
                <c:formatCode>_("€"* #,##0.00_);_("€"* \(#,##0.00\);_("€"* "-"??_);_(@_)</c:formatCode>
                <c:ptCount val="6"/>
                <c:pt idx="0">
                  <c:v>899000</c:v>
                </c:pt>
                <c:pt idx="1">
                  <c:v>921000</c:v>
                </c:pt>
                <c:pt idx="2">
                  <c:v>972000</c:v>
                </c:pt>
                <c:pt idx="3">
                  <c:v>989000</c:v>
                </c:pt>
                <c:pt idx="4">
                  <c:v>0</c:v>
                </c:pt>
                <c:pt idx="5">
                  <c:v>1021976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24-4223-8E16-FB7AB1F277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6171184"/>
        <c:axId val="226175448"/>
      </c:barChart>
      <c:catAx>
        <c:axId val="22617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6175448"/>
        <c:crosses val="autoZero"/>
        <c:auto val="1"/>
        <c:lblAlgn val="ctr"/>
        <c:lblOffset val="100"/>
        <c:noMultiLvlLbl val="0"/>
      </c:catAx>
      <c:valAx>
        <c:axId val="226175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61711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EUR insges. In Tsd.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Tabelle1!$B$2:$B$11</c:f>
              <c:numCache>
                <c:formatCode>_("€"* #,##0.00_);_("€"* \(#,##0.00\);_("€"* "-"??_);_(@_)</c:formatCode>
                <c:ptCount val="10"/>
                <c:pt idx="0">
                  <c:v>1709</c:v>
                </c:pt>
                <c:pt idx="1">
                  <c:v>1617</c:v>
                </c:pt>
                <c:pt idx="2">
                  <c:v>1511</c:v>
                </c:pt>
                <c:pt idx="3">
                  <c:v>1392</c:v>
                </c:pt>
                <c:pt idx="4">
                  <c:v>1274</c:v>
                </c:pt>
                <c:pt idx="5">
                  <c:v>1155</c:v>
                </c:pt>
                <c:pt idx="6">
                  <c:v>1037</c:v>
                </c:pt>
                <c:pt idx="7">
                  <c:v>918.5</c:v>
                </c:pt>
                <c:pt idx="8">
                  <c:v>836.78</c:v>
                </c:pt>
                <c:pt idx="9">
                  <c:v>1378.78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62-4C41-869D-5A34D2855E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4100224"/>
        <c:axId val="565732568"/>
      </c:barChart>
      <c:lineChart>
        <c:grouping val="standard"/>
        <c:varyColors val="0"/>
        <c:ser>
          <c:idx val="1"/>
          <c:order val="1"/>
          <c:tx>
            <c:strRef>
              <c:f>Tabelle1!$C$1</c:f>
              <c:strCache>
                <c:ptCount val="1"/>
                <c:pt idx="0">
                  <c:v>EUR je Einwohner</c:v>
                </c:pt>
              </c:strCache>
            </c:strRef>
          </c:tx>
          <c:spPr>
            <a:ln w="28575" cap="rnd">
              <a:solidFill>
                <a:schemeClr val="accent4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tint val="77000"/>
                </a:schemeClr>
              </a:solidFill>
              <a:ln w="9525">
                <a:solidFill>
                  <a:schemeClr val="accent4">
                    <a:tint val="77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4.6204449961490231E-3"/>
                  <c:y val="-5.177398437619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62-4C41-869D-5A34D2855EE8}"/>
                </c:ext>
              </c:extLst>
            </c:dLbl>
            <c:dLbl>
              <c:idx val="1"/>
              <c:layout>
                <c:manualLayout>
                  <c:x val="4.6204449961489667E-3"/>
                  <c:y val="-4.2637398898046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F62-4C41-869D-5A34D2855EE8}"/>
                </c:ext>
              </c:extLst>
            </c:dLbl>
            <c:dLbl>
              <c:idx val="2"/>
              <c:layout>
                <c:manualLayout>
                  <c:x val="0"/>
                  <c:y val="-4.87284558834814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62-4C41-869D-5A34D2855EE8}"/>
                </c:ext>
              </c:extLst>
            </c:dLbl>
            <c:dLbl>
              <c:idx val="3"/>
              <c:layout>
                <c:manualLayout>
                  <c:x val="6.1605933281986972E-3"/>
                  <c:y val="-3.6546341912611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62-4C41-869D-5A34D2855EE8}"/>
                </c:ext>
              </c:extLst>
            </c:dLbl>
            <c:dLbl>
              <c:idx val="4"/>
              <c:layout>
                <c:manualLayout>
                  <c:x val="1.5401483320496743E-3"/>
                  <c:y val="-2.7409756434458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62-4C41-869D-5A34D2855EE8}"/>
                </c:ext>
              </c:extLst>
            </c:dLbl>
            <c:dLbl>
              <c:idx val="5"/>
              <c:layout>
                <c:manualLayout>
                  <c:x val="0"/>
                  <c:y val="-3.0455284927175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F62-4C41-869D-5A34D2855EE8}"/>
                </c:ext>
              </c:extLst>
            </c:dLbl>
            <c:dLbl>
              <c:idx val="6"/>
              <c:layout>
                <c:manualLayout>
                  <c:x val="1.463075994010267E-3"/>
                  <c:y val="-2.1146999956706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F62-4C41-869D-5A34D2855EE8}"/>
                </c:ext>
              </c:extLst>
            </c:dLbl>
            <c:dLbl>
              <c:idx val="7"/>
              <c:layout>
                <c:manualLayout>
                  <c:x val="0"/>
                  <c:y val="-3.70072499242371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F62-4C41-869D-5A34D2855EE8}"/>
                </c:ext>
              </c:extLst>
            </c:dLbl>
            <c:dLbl>
              <c:idx val="8"/>
              <c:layout>
                <c:manualLayout>
                  <c:x val="-6.5838419730466835E-2"/>
                  <c:y val="4.493737490800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F62-4C41-869D-5A34D2855EE8}"/>
                </c:ext>
              </c:extLst>
            </c:dLbl>
            <c:dLbl>
              <c:idx val="9"/>
              <c:layout>
                <c:manualLayout>
                  <c:x val="-6.3029898730558365E-2"/>
                  <c:y val="-3.700724992423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F62-4C41-869D-5A34D2855EE8}"/>
                </c:ext>
              </c:extLst>
            </c:dLbl>
            <c:spPr>
              <a:noFill/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Tabelle1!$C$2:$C$11</c:f>
              <c:numCache>
                <c:formatCode>_("€"* #,##0.00_);_("€"* \(#,##0.00\);_("€"* "-"??_);_(@_)</c:formatCode>
                <c:ptCount val="10"/>
                <c:pt idx="0">
                  <c:v>911.03</c:v>
                </c:pt>
                <c:pt idx="1">
                  <c:v>862.2</c:v>
                </c:pt>
                <c:pt idx="2">
                  <c:v>805.23</c:v>
                </c:pt>
                <c:pt idx="3">
                  <c:v>742.11</c:v>
                </c:pt>
                <c:pt idx="4">
                  <c:v>678.98</c:v>
                </c:pt>
                <c:pt idx="5">
                  <c:v>615.86</c:v>
                </c:pt>
                <c:pt idx="6">
                  <c:v>552.73</c:v>
                </c:pt>
                <c:pt idx="7">
                  <c:v>489.86</c:v>
                </c:pt>
                <c:pt idx="8">
                  <c:v>446.05</c:v>
                </c:pt>
                <c:pt idx="9">
                  <c:v>745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0F62-4C41-869D-5A34D2855E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4100224"/>
        <c:axId val="565732568"/>
      </c:lineChart>
      <c:catAx>
        <c:axId val="61410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65732568"/>
        <c:crosses val="autoZero"/>
        <c:auto val="1"/>
        <c:lblAlgn val="ctr"/>
        <c:lblOffset val="100"/>
        <c:noMultiLvlLbl val="0"/>
      </c:catAx>
      <c:valAx>
        <c:axId val="565732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Schulden in Euro (€)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1410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Preisverlauf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Wasser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Tabelle1!$A$2:$A$22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Tabelle1!$B$2:$B$22</c:f>
              <c:numCache>
                <c:formatCode>_("€"* #,##0.00_);_("€"* \(#,##0.00\);_("€"* "-"??_);_(@_)</c:formatCode>
                <c:ptCount val="21"/>
                <c:pt idx="0">
                  <c:v>1.54</c:v>
                </c:pt>
                <c:pt idx="1">
                  <c:v>1.97</c:v>
                </c:pt>
                <c:pt idx="2">
                  <c:v>1.97</c:v>
                </c:pt>
                <c:pt idx="3">
                  <c:v>1.97</c:v>
                </c:pt>
                <c:pt idx="4">
                  <c:v>1.97</c:v>
                </c:pt>
                <c:pt idx="5">
                  <c:v>1.97</c:v>
                </c:pt>
                <c:pt idx="6">
                  <c:v>1.97</c:v>
                </c:pt>
                <c:pt idx="7">
                  <c:v>1.87</c:v>
                </c:pt>
                <c:pt idx="8">
                  <c:v>1.87</c:v>
                </c:pt>
                <c:pt idx="9">
                  <c:v>1.87</c:v>
                </c:pt>
                <c:pt idx="10">
                  <c:v>2.3199999999999998</c:v>
                </c:pt>
                <c:pt idx="11">
                  <c:v>2.3199999999999998</c:v>
                </c:pt>
                <c:pt idx="12">
                  <c:v>2.3199999999999998</c:v>
                </c:pt>
                <c:pt idx="13">
                  <c:v>2.2400000000000002</c:v>
                </c:pt>
                <c:pt idx="14">
                  <c:v>2.2400000000000002</c:v>
                </c:pt>
                <c:pt idx="15">
                  <c:v>2.2400000000000002</c:v>
                </c:pt>
                <c:pt idx="16">
                  <c:v>1.96</c:v>
                </c:pt>
                <c:pt idx="17">
                  <c:v>1.96</c:v>
                </c:pt>
                <c:pt idx="18">
                  <c:v>1.96</c:v>
                </c:pt>
                <c:pt idx="19">
                  <c:v>5.08</c:v>
                </c:pt>
                <c:pt idx="20">
                  <c:v>5.08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40-416D-8DBA-0108EA8FE8D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Kanal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Tabelle1!$A$2:$A$22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Tabelle1!$C$2:$C$22</c:f>
              <c:numCache>
                <c:formatCode>_("€"* #,##0.00_);_("€"* \(#,##0.00\);_("€"* "-"??_);_(@_)</c:formatCode>
                <c:ptCount val="21"/>
                <c:pt idx="0">
                  <c:v>1.28</c:v>
                </c:pt>
                <c:pt idx="1">
                  <c:v>0.88</c:v>
                </c:pt>
                <c:pt idx="2">
                  <c:v>0.88</c:v>
                </c:pt>
                <c:pt idx="3">
                  <c:v>0.96</c:v>
                </c:pt>
                <c:pt idx="4">
                  <c:v>0.96</c:v>
                </c:pt>
                <c:pt idx="5">
                  <c:v>0.96</c:v>
                </c:pt>
                <c:pt idx="6">
                  <c:v>1.53</c:v>
                </c:pt>
                <c:pt idx="7">
                  <c:v>1.53</c:v>
                </c:pt>
                <c:pt idx="8">
                  <c:v>2.1</c:v>
                </c:pt>
                <c:pt idx="9">
                  <c:v>2.1</c:v>
                </c:pt>
                <c:pt idx="10">
                  <c:v>2.1</c:v>
                </c:pt>
                <c:pt idx="11">
                  <c:v>2.1</c:v>
                </c:pt>
                <c:pt idx="12">
                  <c:v>2.1</c:v>
                </c:pt>
                <c:pt idx="13">
                  <c:v>1.96</c:v>
                </c:pt>
                <c:pt idx="14">
                  <c:v>1.96</c:v>
                </c:pt>
                <c:pt idx="15">
                  <c:v>1.96</c:v>
                </c:pt>
                <c:pt idx="16">
                  <c:v>1.9</c:v>
                </c:pt>
                <c:pt idx="17">
                  <c:v>1.9</c:v>
                </c:pt>
                <c:pt idx="18">
                  <c:v>1.9</c:v>
                </c:pt>
                <c:pt idx="19">
                  <c:v>1.6</c:v>
                </c:pt>
                <c:pt idx="20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40-416D-8DBA-0108EA8FE8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1788416"/>
        <c:axId val="611787432"/>
      </c:lineChart>
      <c:catAx>
        <c:axId val="61178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11787432"/>
        <c:crosses val="autoZero"/>
        <c:auto val="1"/>
        <c:lblAlgn val="ctr"/>
        <c:lblOffset val="100"/>
        <c:noMultiLvlLbl val="0"/>
      </c:catAx>
      <c:valAx>
        <c:axId val="611787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117884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BFDD-74F0-4709-A12F-1F888D468D6D}" type="datetimeFigureOut">
              <a:rPr lang="de-DE" smtClean="0"/>
              <a:t>18.07.2022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E6C5D-8C24-4064-A14B-78254A5452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246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8C5093-A648-4F94-87E9-FD24CD174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0375913-B830-42F9-B0A5-B620113CC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0FDC7F-EE0C-4196-A4DE-77354B73E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CD88-27E7-406F-AD40-AFBE520C4A87}" type="datetime1">
              <a:rPr lang="de-DE" smtClean="0"/>
              <a:t>18.07.2022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7F4ABE-17CB-4BA1-AAAD-FD9451E3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B6402D-B613-4ABC-BD42-690251BA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117E-0A9A-4482-8E1B-EC7ACA4CF6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930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7D947D-B89C-45FE-94CC-A858023B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336338C-496A-47E4-B7D8-9A4D34706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225AE3-403C-4C54-BABF-E562074D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62CB8-089C-4DC5-88A0-285C59876B97}" type="datetime1">
              <a:rPr lang="de-DE" smtClean="0"/>
              <a:t>18.07.2022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31DB42-03AB-4AF4-81D9-02A52E93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100255-1C85-4D5D-A46D-574A0DCCC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117E-0A9A-4482-8E1B-EC7ACA4CF6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28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CA825EA-79FF-4D23-A1C6-C0AB33079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7259201-A73E-4C90-B2CF-098C845FF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B9B543-F9B4-407E-B650-75D5C6E3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962C-3F67-4C2E-BDCB-8F0ACA77D87B}" type="datetime1">
              <a:rPr lang="de-DE" smtClean="0"/>
              <a:t>18.07.2022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FCAA74-B0F8-4A1B-A874-E02CF8AD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BD3A3B-E860-4023-BFB6-90772E64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117E-0A9A-4482-8E1B-EC7ACA4CF6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443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43D41-CA9D-46AA-B574-6A60EF9F6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B0A0AA-A36E-4BA9-A292-F0E6C8F38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36B928-3CDC-4353-B357-59AFCF301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F1F0-0719-4519-BE69-6AF46227E875}" type="datetime1">
              <a:rPr lang="de-DE" smtClean="0"/>
              <a:t>18.07.2022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18C8FB-E6D7-4211-A4AE-1D120EDCA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938A2B-33A0-4C79-B20B-7933B4F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117E-0A9A-4482-8E1B-EC7ACA4CF6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780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0ECA92-0258-4A72-AB6C-2ECA41440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47BA8F-7E1B-4194-8E40-2ADE7437E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3E82F4-7202-4DFC-A86E-A986599B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E33A2-BFF3-498F-AFF5-859E08C0463C}" type="datetime1">
              <a:rPr lang="de-DE" smtClean="0"/>
              <a:t>18.07.2022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BCF7F4-22A6-46B2-A134-6EA3ACC61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A7F9F8-8011-4880-95BD-BD1DF6FA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117E-0A9A-4482-8E1B-EC7ACA4CF6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662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18678-6406-4ECB-8096-500DE0755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60018D-6C66-49B9-9186-453202A2A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0449B88-D67F-4EE2-95C3-67E39E0C3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6682C7-5A3E-4D6E-8F18-082BF9EA5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32A0-AB11-4C58-AE7D-84E5977E355E}" type="datetime1">
              <a:rPr lang="de-DE" smtClean="0"/>
              <a:t>18.07.2022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B45F74-5FCC-4CA5-BA28-8A4ABDEF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8BDEBA-940B-47F9-B41F-DE4EC8679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117E-0A9A-4482-8E1B-EC7ACA4CF6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133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AEFA5A-89A7-49F8-BA76-BAAEB0030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482EA50-013E-4F00-9D1A-6DACB2C63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46CC05C-7534-48E0-9948-54178839F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186A53-1C2E-48B2-A818-07F119585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D847D14-76A7-4778-B55B-393786EAF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8689B4D-107E-41C8-AB45-2C728DE7A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5253-44A5-4163-A956-1E963F7ECF48}" type="datetime1">
              <a:rPr lang="de-DE" smtClean="0"/>
              <a:t>18.07.2022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5F86DA2-61AA-476D-B4D1-E9BD08C03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866151F-6EA8-4C98-8BF1-4767A27F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117E-0A9A-4482-8E1B-EC7ACA4CF6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949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5FDCA5-C571-4F49-A71D-33BECA94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F1985C-6A1D-4A5D-973C-A217A54AE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CC2AB-E632-48BC-869B-D389E468686B}" type="datetime1">
              <a:rPr lang="de-DE" smtClean="0"/>
              <a:t>18.07.2022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880152-BEFA-417C-B168-26FF13F76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1450C6-EA56-48FE-8313-B10F016B7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117E-0A9A-4482-8E1B-EC7ACA4CF6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367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6975AB5-7A3B-45E9-83AC-210C9C1F5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0146-0F0B-4F3D-B76F-A16A9C13A067}" type="datetime1">
              <a:rPr lang="de-DE" smtClean="0"/>
              <a:t>18.07.2022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FF94829-D3A2-467B-BC50-868BFBCB0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2D77B3-B8A6-499A-96D2-8C0B37BEC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117E-0A9A-4482-8E1B-EC7ACA4CF6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456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D38CC-3A0D-499F-A3F0-71CECD516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AE7439-E34E-4E23-A109-1DCDF925E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27E4ED7-82D0-404B-9CA2-EF1572C8B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C0DC2C-A37E-4F48-B63D-713396575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DC39-0F10-47DF-A758-74DBD3D764AE}" type="datetime1">
              <a:rPr lang="de-DE" smtClean="0"/>
              <a:t>18.07.2022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01C5697-CEE7-4B42-8C02-DCE92627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B84050-C306-4363-950D-EA0454E4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117E-0A9A-4482-8E1B-EC7ACA4CF6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240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D07928-10DA-4C3B-85B6-306D6540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787036C-D9DA-432E-9E67-EC36BE7C1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303145-04ED-4D9B-BB2A-A3ED4F91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2B147B-9168-43DD-A023-17A960426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32EB-47BC-428A-BD75-5753334E1792}" type="datetime1">
              <a:rPr lang="de-DE" smtClean="0"/>
              <a:t>18.07.2022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955999-153B-4064-B823-AA6BFE163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B4C7B1D-3E2D-4EFF-84F7-9D2688BA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117E-0A9A-4482-8E1B-EC7ACA4CF6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4222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27EB83E-9615-4045-9B03-5705062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0B0874-4771-493D-A81E-35144ED8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23C5DB-B649-4EF7-B32E-6A7E2924B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04016-0512-4D60-8576-5F5D0AF5D77F}" type="datetime1">
              <a:rPr lang="de-DE" smtClean="0"/>
              <a:t>18.07.2022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2B556D-6320-4663-BDFB-CBE4AF501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5CE782-06DF-494B-B9AC-551295DF1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9117E-0A9A-4482-8E1B-EC7ACA4CF6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93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H:\Fotos\bodentrampolin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116E36C-12F3-4F97-81C4-E33726C8A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358154"/>
            <a:ext cx="6788257" cy="4205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87228CC-9A1E-4122-BE54-F951E6D552A2}"/>
              </a:ext>
            </a:extLst>
          </p:cNvPr>
          <p:cNvSpPr txBox="1"/>
          <p:nvPr/>
        </p:nvSpPr>
        <p:spPr>
          <a:xfrm>
            <a:off x="1789814" y="367531"/>
            <a:ext cx="86123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u="sng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Herzlich willkommen zur </a:t>
            </a:r>
          </a:p>
          <a:p>
            <a:pPr algn="ctr"/>
            <a:r>
              <a:rPr lang="de-DE" sz="4000" b="1" u="sng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Bürgerversammlung 18.07.22</a:t>
            </a:r>
          </a:p>
        </p:txBody>
      </p:sp>
      <p:pic>
        <p:nvPicPr>
          <p:cNvPr id="1026" name="Picture 2" descr="Dammbach – Wikipedia">
            <a:extLst>
              <a:ext uri="{FF2B5EF4-FFF2-40B4-BE49-F238E27FC236}">
                <a16:creationId xmlns:a16="http://schemas.microsoft.com/office/drawing/2014/main" id="{17FE8C39-3EDE-4685-B826-2822D7DB5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355" y="1838597"/>
            <a:ext cx="1392648" cy="158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746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40B01611-D74A-48B2-9DFA-5B640C896477}"/>
              </a:ext>
            </a:extLst>
          </p:cNvPr>
          <p:cNvCxnSpPr>
            <a:cxnSpLocks/>
          </p:cNvCxnSpPr>
          <p:nvPr/>
        </p:nvCxnSpPr>
        <p:spPr>
          <a:xfrm>
            <a:off x="2704454" y="1115878"/>
            <a:ext cx="62923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47EC895F-00A7-46D6-9C37-90620F0915CB}"/>
              </a:ext>
            </a:extLst>
          </p:cNvPr>
          <p:cNvSpPr txBox="1"/>
          <p:nvPr/>
        </p:nvSpPr>
        <p:spPr>
          <a:xfrm>
            <a:off x="2846092" y="398125"/>
            <a:ext cx="6399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Bevölkerungsentwicklung</a:t>
            </a:r>
            <a:endParaRPr lang="de-DE" sz="3200" b="1" dirty="0">
              <a:solidFill>
                <a:schemeClr val="accent1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2607BE63-1392-4EEC-89B5-675F934F6948}"/>
              </a:ext>
            </a:extLst>
          </p:cNvPr>
          <p:cNvSpPr/>
          <p:nvPr/>
        </p:nvSpPr>
        <p:spPr>
          <a:xfrm>
            <a:off x="798162" y="1335472"/>
            <a:ext cx="5106692" cy="30403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0600519F-37EC-44CC-B989-8974EC1008A7}"/>
              </a:ext>
            </a:extLst>
          </p:cNvPr>
          <p:cNvSpPr/>
          <p:nvPr/>
        </p:nvSpPr>
        <p:spPr>
          <a:xfrm>
            <a:off x="6209009" y="1333066"/>
            <a:ext cx="4993036" cy="30220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9" name="Diagramm 18">
            <a:extLst>
              <a:ext uri="{FF2B5EF4-FFF2-40B4-BE49-F238E27FC236}">
                <a16:creationId xmlns:a16="http://schemas.microsoft.com/office/drawing/2014/main" id="{AB6BCCD4-364E-4B21-8377-ED16C14A8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6613198"/>
              </p:ext>
            </p:extLst>
          </p:nvPr>
        </p:nvGraphicFramePr>
        <p:xfrm>
          <a:off x="6553846" y="1670867"/>
          <a:ext cx="4454469" cy="2704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extfeld 19">
            <a:extLst>
              <a:ext uri="{FF2B5EF4-FFF2-40B4-BE49-F238E27FC236}">
                <a16:creationId xmlns:a16="http://schemas.microsoft.com/office/drawing/2014/main" id="{A79C7AB7-60BC-4117-9075-9A5770EAFC13}"/>
              </a:ext>
            </a:extLst>
          </p:cNvPr>
          <p:cNvSpPr txBox="1"/>
          <p:nvPr/>
        </p:nvSpPr>
        <p:spPr>
          <a:xfrm>
            <a:off x="6360120" y="1493896"/>
            <a:ext cx="3316636" cy="36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00" b="1" u="sng" dirty="0">
                <a:solidFill>
                  <a:schemeClr val="accent1">
                    <a:lumMod val="50000"/>
                  </a:schemeClr>
                </a:solidFill>
              </a:rPr>
              <a:t>Altersstruktur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0B3AFA4-3487-4A1D-AF23-2EFEBC1E6589}"/>
              </a:ext>
            </a:extLst>
          </p:cNvPr>
          <p:cNvSpPr txBox="1"/>
          <p:nvPr/>
        </p:nvSpPr>
        <p:spPr>
          <a:xfrm>
            <a:off x="985431" y="1481857"/>
            <a:ext cx="144113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00" b="1" u="sng" dirty="0">
                <a:solidFill>
                  <a:schemeClr val="accent1">
                    <a:lumMod val="50000"/>
                  </a:schemeClr>
                </a:solidFill>
              </a:rPr>
              <a:t>Bevölkerung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7357500-5ED9-4D0C-87AC-DA57363CAA82}"/>
              </a:ext>
            </a:extLst>
          </p:cNvPr>
          <p:cNvSpPr txBox="1"/>
          <p:nvPr/>
        </p:nvSpPr>
        <p:spPr>
          <a:xfrm>
            <a:off x="985431" y="2091007"/>
            <a:ext cx="4816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accent1">
                    <a:lumMod val="50000"/>
                  </a:schemeClr>
                </a:solidFill>
              </a:rPr>
              <a:t>Gesamteinwohnerzahl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(nur Hauptwohnsitze):               1.876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E16902E-2DE7-4FD8-95A9-A8EDCF641860}"/>
              </a:ext>
            </a:extLst>
          </p:cNvPr>
          <p:cNvSpPr txBox="1"/>
          <p:nvPr/>
        </p:nvSpPr>
        <p:spPr>
          <a:xfrm>
            <a:off x="1312190" y="2385824"/>
            <a:ext cx="431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männlich   </a:t>
            </a:r>
            <a:r>
              <a:rPr lang="de-DE" dirty="0"/>
              <a:t>		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                       945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949E891-D927-4623-B44C-AD9CD439674C}"/>
              </a:ext>
            </a:extLst>
          </p:cNvPr>
          <p:cNvSpPr txBox="1"/>
          <p:nvPr/>
        </p:nvSpPr>
        <p:spPr>
          <a:xfrm>
            <a:off x="1312189" y="2653651"/>
            <a:ext cx="431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weiblich   </a:t>
            </a:r>
            <a:r>
              <a:rPr lang="de-DE" dirty="0"/>
              <a:t>		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                       931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4E38D92-EF74-47FA-B55A-CF5B6C3D6B1B}"/>
              </a:ext>
            </a:extLst>
          </p:cNvPr>
          <p:cNvSpPr txBox="1"/>
          <p:nvPr/>
        </p:nvSpPr>
        <p:spPr>
          <a:xfrm>
            <a:off x="985431" y="3299376"/>
            <a:ext cx="4816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accent1">
                    <a:lumMod val="50000"/>
                  </a:schemeClr>
                </a:solidFill>
              </a:rPr>
              <a:t>Ausländische Bürger: 			         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182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68A964D-1E4A-4414-9E9A-7F882EE862F4}"/>
              </a:ext>
            </a:extLst>
          </p:cNvPr>
          <p:cNvSpPr txBox="1"/>
          <p:nvPr/>
        </p:nvSpPr>
        <p:spPr>
          <a:xfrm>
            <a:off x="1312189" y="3637929"/>
            <a:ext cx="431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männlich   </a:t>
            </a:r>
            <a:r>
              <a:rPr lang="de-DE" dirty="0"/>
              <a:t>		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                       101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F25DCA8-4AC8-4CA0-A5A8-2944E9C7C77B}"/>
              </a:ext>
            </a:extLst>
          </p:cNvPr>
          <p:cNvSpPr txBox="1"/>
          <p:nvPr/>
        </p:nvSpPr>
        <p:spPr>
          <a:xfrm>
            <a:off x="1312188" y="3905756"/>
            <a:ext cx="431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weiblich   </a:t>
            </a:r>
            <a:r>
              <a:rPr lang="de-DE" dirty="0"/>
              <a:t>		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                         81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878666EE-F21B-4A15-865C-727BAC19B1CD}"/>
              </a:ext>
            </a:extLst>
          </p:cNvPr>
          <p:cNvSpPr/>
          <p:nvPr/>
        </p:nvSpPr>
        <p:spPr>
          <a:xfrm>
            <a:off x="798162" y="4491601"/>
            <a:ext cx="10403883" cy="22686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6BBD425B-5F4A-40F9-A087-D1D8879C34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500547"/>
              </p:ext>
            </p:extLst>
          </p:nvPr>
        </p:nvGraphicFramePr>
        <p:xfrm>
          <a:off x="894056" y="4636426"/>
          <a:ext cx="10303143" cy="2211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7227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855506C-4AE0-4772-8186-13F5F467B64F}"/>
              </a:ext>
            </a:extLst>
          </p:cNvPr>
          <p:cNvSpPr/>
          <p:nvPr/>
        </p:nvSpPr>
        <p:spPr>
          <a:xfrm>
            <a:off x="2674137" y="1472340"/>
            <a:ext cx="7290882" cy="46983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1C903DAC-46BC-4AAE-9A8B-3D316C90DEB3}"/>
              </a:ext>
            </a:extLst>
          </p:cNvPr>
          <p:cNvCxnSpPr>
            <a:cxnSpLocks/>
          </p:cNvCxnSpPr>
          <p:nvPr/>
        </p:nvCxnSpPr>
        <p:spPr>
          <a:xfrm>
            <a:off x="4314825" y="959541"/>
            <a:ext cx="389572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27F57672-3914-4F82-802F-E9C9E29C683B}"/>
              </a:ext>
            </a:extLst>
          </p:cNvPr>
          <p:cNvSpPr txBox="1"/>
          <p:nvPr/>
        </p:nvSpPr>
        <p:spPr>
          <a:xfrm>
            <a:off x="4696082" y="251655"/>
            <a:ext cx="3245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Kindergarten</a:t>
            </a:r>
            <a:endParaRPr lang="de-DE" sz="3200" b="1" dirty="0">
              <a:latin typeface="Bahnschrift Light" panose="020B0502040204020203" pitchFamily="34" charset="0"/>
            </a:endParaRP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CEC45B66-0966-4CAC-826E-6B1BBC6B92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8029907"/>
              </p:ext>
            </p:extLst>
          </p:nvPr>
        </p:nvGraphicFramePr>
        <p:xfrm>
          <a:off x="2960177" y="1349224"/>
          <a:ext cx="6774664" cy="4698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14232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16ED645D-F5E1-4BEB-8333-65A51E60267A}"/>
              </a:ext>
            </a:extLst>
          </p:cNvPr>
          <p:cNvSpPr/>
          <p:nvPr/>
        </p:nvSpPr>
        <p:spPr>
          <a:xfrm>
            <a:off x="2460720" y="1528675"/>
            <a:ext cx="7270560" cy="43697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16CB086C-B740-41A6-815E-A3FDF69007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459133"/>
              </p:ext>
            </p:extLst>
          </p:nvPr>
        </p:nvGraphicFramePr>
        <p:xfrm>
          <a:off x="2815518" y="1777174"/>
          <a:ext cx="6754916" cy="3872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7A94F269-96C7-4CF9-AA70-DE01772CE56B}"/>
              </a:ext>
            </a:extLst>
          </p:cNvPr>
          <p:cNvCxnSpPr>
            <a:cxnSpLocks/>
          </p:cNvCxnSpPr>
          <p:nvPr/>
        </p:nvCxnSpPr>
        <p:spPr>
          <a:xfrm>
            <a:off x="3913322" y="959541"/>
            <a:ext cx="429722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614C7FB7-7113-4F35-A735-29C29D9D86E2}"/>
              </a:ext>
            </a:extLst>
          </p:cNvPr>
          <p:cNvSpPr txBox="1"/>
          <p:nvPr/>
        </p:nvSpPr>
        <p:spPr>
          <a:xfrm>
            <a:off x="4275893" y="251655"/>
            <a:ext cx="3572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Schulanfänger</a:t>
            </a:r>
            <a:endParaRPr lang="de-DE" sz="3200" b="1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77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69E3A92C-1407-4365-AC46-5605B04B1B5E}"/>
              </a:ext>
            </a:extLst>
          </p:cNvPr>
          <p:cNvSpPr/>
          <p:nvPr/>
        </p:nvSpPr>
        <p:spPr>
          <a:xfrm>
            <a:off x="2177946" y="1981668"/>
            <a:ext cx="8585627" cy="38857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aphicFrame>
        <p:nvGraphicFramePr>
          <p:cNvPr id="18" name="Diagramm 17">
            <a:extLst>
              <a:ext uri="{FF2B5EF4-FFF2-40B4-BE49-F238E27FC236}">
                <a16:creationId xmlns:a16="http://schemas.microsoft.com/office/drawing/2014/main" id="{E397835D-D631-4898-B11E-7B56A4A93F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5052727"/>
              </p:ext>
            </p:extLst>
          </p:nvPr>
        </p:nvGraphicFramePr>
        <p:xfrm>
          <a:off x="2195940" y="1872654"/>
          <a:ext cx="7960265" cy="3796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9A6CEE50-388D-4D45-8EAD-65878AC1A47F}"/>
              </a:ext>
            </a:extLst>
          </p:cNvPr>
          <p:cNvCxnSpPr>
            <a:cxnSpLocks/>
          </p:cNvCxnSpPr>
          <p:nvPr/>
        </p:nvCxnSpPr>
        <p:spPr>
          <a:xfrm>
            <a:off x="3618854" y="959541"/>
            <a:ext cx="511444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1D3A4FED-5797-4BC6-9D2F-C4942EF6DF9E}"/>
              </a:ext>
            </a:extLst>
          </p:cNvPr>
          <p:cNvSpPr txBox="1"/>
          <p:nvPr/>
        </p:nvSpPr>
        <p:spPr>
          <a:xfrm>
            <a:off x="3987894" y="286399"/>
            <a:ext cx="4376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Mittagsbetreuung</a:t>
            </a:r>
            <a:endParaRPr lang="de-DE" sz="3200" b="1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737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618EA62A-C6E3-4FA1-A47B-C2D115C8B6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4663150"/>
              </p:ext>
            </p:extLst>
          </p:nvPr>
        </p:nvGraphicFramePr>
        <p:xfrm>
          <a:off x="-1797221" y="251558"/>
          <a:ext cx="12960339" cy="6354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1746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A3D93318-CE36-4805-840A-C8A0A1DF5963}"/>
              </a:ext>
            </a:extLst>
          </p:cNvPr>
          <p:cNvCxnSpPr>
            <a:cxnSpLocks/>
          </p:cNvCxnSpPr>
          <p:nvPr/>
        </p:nvCxnSpPr>
        <p:spPr>
          <a:xfrm>
            <a:off x="2225848" y="785571"/>
            <a:ext cx="859603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091CB7C-6196-412F-B028-4C44C1844EBE}"/>
              </a:ext>
            </a:extLst>
          </p:cNvPr>
          <p:cNvSpPr txBox="1"/>
          <p:nvPr/>
        </p:nvSpPr>
        <p:spPr>
          <a:xfrm>
            <a:off x="2762842" y="77685"/>
            <a:ext cx="7522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Bautätigkeit - Wohnungswesen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60FEED52-0656-4DB8-854B-B93E6A113F28}"/>
              </a:ext>
            </a:extLst>
          </p:cNvPr>
          <p:cNvSpPr/>
          <p:nvPr/>
        </p:nvSpPr>
        <p:spPr>
          <a:xfrm>
            <a:off x="1581150" y="1237402"/>
            <a:ext cx="9115842" cy="19213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567E009-9A39-452B-BE1D-FF8A2CE9EECF}"/>
              </a:ext>
            </a:extLst>
          </p:cNvPr>
          <p:cNvSpPr txBox="1"/>
          <p:nvPr/>
        </p:nvSpPr>
        <p:spPr>
          <a:xfrm>
            <a:off x="1996920" y="1483622"/>
            <a:ext cx="8246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5">
                    <a:lumMod val="50000"/>
                  </a:schemeClr>
                </a:solidFill>
              </a:rPr>
              <a:t>Bestand an Wohngebäuden </a:t>
            </a:r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gesamt:   ca. 646 </a:t>
            </a: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Darin Wohnungen: </a:t>
            </a:r>
            <a:r>
              <a:rPr lang="de-DE" sz="2800" dirty="0">
                <a:solidFill>
                  <a:schemeClr val="accent5">
                    <a:lumMod val="50000"/>
                  </a:schemeClr>
                </a:solidFill>
              </a:rPr>
              <a:t>		              </a:t>
            </a:r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       ca. 929</a:t>
            </a:r>
            <a:endParaRPr lang="de-DE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C08653B7-EF37-4C9C-973D-66834418F30F}"/>
              </a:ext>
            </a:extLst>
          </p:cNvPr>
          <p:cNvSpPr/>
          <p:nvPr/>
        </p:nvSpPr>
        <p:spPr>
          <a:xfrm>
            <a:off x="1581149" y="3624538"/>
            <a:ext cx="9115843" cy="24714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E99EA94-9293-4B2E-A451-1D862F935485}"/>
              </a:ext>
            </a:extLst>
          </p:cNvPr>
          <p:cNvSpPr txBox="1"/>
          <p:nvPr/>
        </p:nvSpPr>
        <p:spPr>
          <a:xfrm>
            <a:off x="1748300" y="4050938"/>
            <a:ext cx="8948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Eingereichte</a:t>
            </a:r>
            <a:r>
              <a:rPr lang="de-DE" sz="3200" b="1" dirty="0">
                <a:solidFill>
                  <a:schemeClr val="accent5">
                    <a:lumMod val="50000"/>
                  </a:schemeClr>
                </a:solidFill>
              </a:rPr>
              <a:t> Bauanträge </a:t>
            </a:r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in 2021 gesamt:      10</a:t>
            </a:r>
          </a:p>
          <a:p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Davon geplante </a:t>
            </a:r>
            <a:r>
              <a:rPr lang="de-DE" sz="3200" b="1" dirty="0">
                <a:solidFill>
                  <a:schemeClr val="accent5">
                    <a:lumMod val="50000"/>
                  </a:schemeClr>
                </a:solidFill>
              </a:rPr>
              <a:t>Wohnhausneubauten</a:t>
            </a:r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: 	   4</a:t>
            </a:r>
          </a:p>
        </p:txBody>
      </p:sp>
    </p:spTree>
    <p:extLst>
      <p:ext uri="{BB962C8B-B14F-4D97-AF65-F5344CB8AC3E}">
        <p14:creationId xmlns:p14="http://schemas.microsoft.com/office/powerpoint/2010/main" val="3878003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DD9062B4-6F24-4043-A17F-68FA2F306689}"/>
              </a:ext>
            </a:extLst>
          </p:cNvPr>
          <p:cNvSpPr/>
          <p:nvPr/>
        </p:nvSpPr>
        <p:spPr>
          <a:xfrm>
            <a:off x="7090475" y="1171852"/>
            <a:ext cx="3722527" cy="50472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D64C5B69-891F-4D76-93F2-DE82DD65C6AD}"/>
              </a:ext>
            </a:extLst>
          </p:cNvPr>
          <p:cNvSpPr/>
          <p:nvPr/>
        </p:nvSpPr>
        <p:spPr>
          <a:xfrm>
            <a:off x="754602" y="1269507"/>
            <a:ext cx="4693053" cy="49513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C7836D-0BB4-4B00-9568-EB64906F7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7268" y="225189"/>
            <a:ext cx="5157787" cy="823912"/>
          </a:xfrm>
        </p:spPr>
        <p:txBody>
          <a:bodyPr>
            <a:normAutofit/>
          </a:bodyPr>
          <a:lstStyle/>
          <a:p>
            <a:r>
              <a:rPr lang="de-DE" sz="3600" u="sng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Haushalt 2022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FC333BA-70FB-474A-9E3A-56A6E5EB2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6443" y="1482572"/>
            <a:ext cx="4391212" cy="4695664"/>
          </a:xfrm>
        </p:spPr>
        <p:txBody>
          <a:bodyPr>
            <a:normAutofit fontScale="85000" lnSpcReduction="10000"/>
          </a:bodyPr>
          <a:lstStyle/>
          <a:p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Verwaltungshaushalt</a:t>
            </a:r>
          </a:p>
          <a:p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Vermögenshaushalt </a:t>
            </a:r>
          </a:p>
          <a:p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Darlehenstilgung	</a:t>
            </a:r>
          </a:p>
          <a:p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Neuverschuldung</a:t>
            </a:r>
          </a:p>
          <a:p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Gewerbesteuer	</a:t>
            </a:r>
          </a:p>
          <a:p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Einkommensteuer</a:t>
            </a:r>
          </a:p>
          <a:p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Schlüsselzuweisung</a:t>
            </a:r>
          </a:p>
          <a:p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Grundsteuer A</a:t>
            </a:r>
          </a:p>
          <a:p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Grundsteuer B</a:t>
            </a:r>
            <a:r>
              <a:rPr lang="de-DE" dirty="0">
                <a:latin typeface="Bahnschrift Light" panose="020B0502040204020203" pitchFamily="34" charset="0"/>
              </a:rPr>
              <a:t>	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3B0AF6-D7D9-46BF-8CCB-2C609912E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67159" y="225189"/>
            <a:ext cx="2888653" cy="823912"/>
          </a:xfrm>
        </p:spPr>
        <p:txBody>
          <a:bodyPr>
            <a:normAutofit/>
          </a:bodyPr>
          <a:lstStyle/>
          <a:p>
            <a:r>
              <a:rPr lang="de-DE" sz="3600" u="sng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Planzahlen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80AC56F-66C1-4BE9-8F66-9450389CF4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82170" y="1482572"/>
            <a:ext cx="2773642" cy="4400721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buNone/>
            </a:pPr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4.003.950 EUR</a:t>
            </a:r>
          </a:p>
          <a:p>
            <a:pPr marL="0" indent="0" algn="r">
              <a:buNone/>
            </a:pPr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3.189.019 EUR</a:t>
            </a:r>
          </a:p>
          <a:p>
            <a:pPr marL="0" indent="0" algn="r">
              <a:buNone/>
            </a:pPr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  81.716 EUR</a:t>
            </a:r>
          </a:p>
          <a:p>
            <a:pPr marL="0" indent="0" algn="r">
              <a:buNone/>
            </a:pPr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542.000 EUR</a:t>
            </a:r>
          </a:p>
          <a:p>
            <a:pPr marL="0" indent="0" algn="r">
              <a:buNone/>
            </a:pPr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  100.000 EUR</a:t>
            </a:r>
          </a:p>
          <a:p>
            <a:pPr marL="0" indent="0" algn="r">
              <a:buNone/>
            </a:pPr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1.058.379 EUR</a:t>
            </a:r>
          </a:p>
          <a:p>
            <a:pPr marL="0" indent="0" algn="r">
              <a:buNone/>
            </a:pPr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  565.444 EUR</a:t>
            </a:r>
          </a:p>
          <a:p>
            <a:pPr marL="0" indent="0" algn="r">
              <a:buNone/>
            </a:pPr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  10.600 EUR</a:t>
            </a:r>
          </a:p>
          <a:p>
            <a:pPr marL="0" indent="0" algn="r">
              <a:buNone/>
            </a:pPr>
            <a:r>
              <a:rPr lang="de-DE" sz="35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182.000 EUR</a:t>
            </a:r>
            <a:endParaRPr lang="de-DE" dirty="0">
              <a:solidFill>
                <a:schemeClr val="accent1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76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2AC212C5-1F47-43FB-B137-A01AB86FA8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9618223"/>
              </p:ext>
            </p:extLst>
          </p:nvPr>
        </p:nvGraphicFramePr>
        <p:xfrm>
          <a:off x="387288" y="782425"/>
          <a:ext cx="10884023" cy="5806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694770E-6A4A-4067-B6FF-078A30702251}"/>
              </a:ext>
            </a:extLst>
          </p:cNvPr>
          <p:cNvCxnSpPr>
            <a:cxnSpLocks/>
          </p:cNvCxnSpPr>
          <p:nvPr/>
        </p:nvCxnSpPr>
        <p:spPr>
          <a:xfrm flipV="1">
            <a:off x="692458" y="655663"/>
            <a:ext cx="10884024" cy="406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D167B06F-3442-4CBE-B837-55FE03AAAF44}"/>
              </a:ext>
            </a:extLst>
          </p:cNvPr>
          <p:cNvSpPr txBox="1"/>
          <p:nvPr/>
        </p:nvSpPr>
        <p:spPr>
          <a:xfrm>
            <a:off x="692458" y="193998"/>
            <a:ext cx="10884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Entwicklung der Gewerbesteuer, Einkommensteueranteile und Schlüsselzuweisung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86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21CD0A54-DA93-4B02-A84D-10BDE28933DB}"/>
              </a:ext>
            </a:extLst>
          </p:cNvPr>
          <p:cNvSpPr/>
          <p:nvPr/>
        </p:nvSpPr>
        <p:spPr>
          <a:xfrm>
            <a:off x="1274449" y="1216251"/>
            <a:ext cx="9643101" cy="53356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F44279F7-E7E8-44A2-B0D7-1579BCB62DE7}"/>
              </a:ext>
            </a:extLst>
          </p:cNvPr>
          <p:cNvCxnSpPr>
            <a:cxnSpLocks/>
          </p:cNvCxnSpPr>
          <p:nvPr/>
        </p:nvCxnSpPr>
        <p:spPr>
          <a:xfrm>
            <a:off x="2301498" y="959541"/>
            <a:ext cx="776465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83DCDE1C-132C-41E9-A059-96723C49E25E}"/>
              </a:ext>
            </a:extLst>
          </p:cNvPr>
          <p:cNvSpPr txBox="1"/>
          <p:nvPr/>
        </p:nvSpPr>
        <p:spPr>
          <a:xfrm>
            <a:off x="2540429" y="251655"/>
            <a:ext cx="7286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Entwicklung der Schulden</a:t>
            </a:r>
            <a:endParaRPr lang="de-DE" sz="3200" b="1" dirty="0">
              <a:latin typeface="Bahnschrift Light" panose="020B0502040204020203" pitchFamily="34" charset="0"/>
            </a:endParaRP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83696011-4427-4AA6-B04E-269FD8C964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8399582"/>
              </p:ext>
            </p:extLst>
          </p:nvPr>
        </p:nvGraphicFramePr>
        <p:xfrm>
          <a:off x="1579895" y="1586633"/>
          <a:ext cx="8919275" cy="4804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165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C10931AD-99C2-4A10-A7B6-C872156BF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949056"/>
              </p:ext>
            </p:extLst>
          </p:nvPr>
        </p:nvGraphicFramePr>
        <p:xfrm>
          <a:off x="1176364" y="2054174"/>
          <a:ext cx="9839272" cy="2284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0400">
                  <a:extLst>
                    <a:ext uri="{9D8B030D-6E8A-4147-A177-3AD203B41FA5}">
                      <a16:colId xmlns:a16="http://schemas.microsoft.com/office/drawing/2014/main" val="1736730059"/>
                    </a:ext>
                  </a:extLst>
                </a:gridCol>
                <a:gridCol w="1108662">
                  <a:extLst>
                    <a:ext uri="{9D8B030D-6E8A-4147-A177-3AD203B41FA5}">
                      <a16:colId xmlns:a16="http://schemas.microsoft.com/office/drawing/2014/main" val="2805270442"/>
                    </a:ext>
                  </a:extLst>
                </a:gridCol>
                <a:gridCol w="2871072">
                  <a:extLst>
                    <a:ext uri="{9D8B030D-6E8A-4147-A177-3AD203B41FA5}">
                      <a16:colId xmlns:a16="http://schemas.microsoft.com/office/drawing/2014/main" val="904859927"/>
                    </a:ext>
                  </a:extLst>
                </a:gridCol>
                <a:gridCol w="3059138">
                  <a:extLst>
                    <a:ext uri="{9D8B030D-6E8A-4147-A177-3AD203B41FA5}">
                      <a16:colId xmlns:a16="http://schemas.microsoft.com/office/drawing/2014/main" val="2204885629"/>
                    </a:ext>
                  </a:extLst>
                </a:gridCol>
              </a:tblGrid>
              <a:tr h="571037">
                <a:tc>
                  <a:txBody>
                    <a:bodyPr/>
                    <a:lstStyle/>
                    <a:p>
                      <a:r>
                        <a:rPr lang="de-DE" sz="1900" dirty="0"/>
                        <a:t>Darlehensgeber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900" dirty="0"/>
                        <a:t>Zins in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900" dirty="0"/>
                        <a:t>Urspr. Höhe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900" dirty="0"/>
                        <a:t>Stand 31.12.2022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847437"/>
                  </a:ext>
                </a:extLst>
              </a:tr>
              <a:tr h="571037">
                <a:tc>
                  <a:txBody>
                    <a:bodyPr/>
                    <a:lstStyle/>
                    <a:p>
                      <a:r>
                        <a:rPr lang="de-DE" sz="1900" dirty="0"/>
                        <a:t>KfW, Frankfurt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900" dirty="0"/>
                        <a:t>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900" dirty="0"/>
                        <a:t>99.000,00 €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900" dirty="0"/>
                        <a:t>5.184,00 €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703152"/>
                  </a:ext>
                </a:extLst>
              </a:tr>
              <a:tr h="571037">
                <a:tc>
                  <a:txBody>
                    <a:bodyPr/>
                    <a:lstStyle/>
                    <a:p>
                      <a:r>
                        <a:rPr lang="de-DE" sz="1900" dirty="0"/>
                        <a:t>Landesbodenkreditanstalt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900" dirty="0"/>
                        <a:t>1,71 %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900" dirty="0"/>
                        <a:t>960.000,00 €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900" dirty="0"/>
                        <a:t>506.644,00 €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059130"/>
                  </a:ext>
                </a:extLst>
              </a:tr>
              <a:tr h="571037">
                <a:tc>
                  <a:txBody>
                    <a:bodyPr/>
                    <a:lstStyle/>
                    <a:p>
                      <a:r>
                        <a:rPr lang="de-DE" sz="1900" dirty="0"/>
                        <a:t>Landesbodenkreditanstalt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900" dirty="0"/>
                        <a:t>1,53 %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900" dirty="0"/>
                        <a:t>417.000,00 €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900" dirty="0"/>
                        <a:t>243.240,00 €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211860"/>
                  </a:ext>
                </a:extLst>
              </a:tr>
            </a:tbl>
          </a:graphicData>
        </a:graphic>
      </p:graphicFrame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FB5FE4E9-850A-445B-B434-5A3295E36605}"/>
              </a:ext>
            </a:extLst>
          </p:cNvPr>
          <p:cNvCxnSpPr>
            <a:cxnSpLocks/>
          </p:cNvCxnSpPr>
          <p:nvPr/>
        </p:nvCxnSpPr>
        <p:spPr>
          <a:xfrm>
            <a:off x="2301498" y="959541"/>
            <a:ext cx="776465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3A2AFB45-A0B3-4283-B812-E730B928E904}"/>
              </a:ext>
            </a:extLst>
          </p:cNvPr>
          <p:cNvSpPr txBox="1"/>
          <p:nvPr/>
        </p:nvSpPr>
        <p:spPr>
          <a:xfrm>
            <a:off x="2540429" y="251655"/>
            <a:ext cx="7286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Aktuelle Darlehen</a:t>
            </a:r>
            <a:endParaRPr lang="de-DE" sz="3200" b="1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37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AB787E19-0947-48E5-AEF8-7CBF4CDCE388}"/>
              </a:ext>
            </a:extLst>
          </p:cNvPr>
          <p:cNvCxnSpPr>
            <a:cxnSpLocks/>
          </p:cNvCxnSpPr>
          <p:nvPr/>
        </p:nvCxnSpPr>
        <p:spPr>
          <a:xfrm>
            <a:off x="2885589" y="1005122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E957B0B3-CE37-43E6-B4F2-D7484021756B}"/>
              </a:ext>
            </a:extLst>
          </p:cNvPr>
          <p:cNvSpPr txBox="1"/>
          <p:nvPr/>
        </p:nvSpPr>
        <p:spPr>
          <a:xfrm>
            <a:off x="2735451" y="353552"/>
            <a:ext cx="64067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Gemeinderat ab Mai 2020</a:t>
            </a:r>
          </a:p>
          <a:p>
            <a:endParaRPr lang="de-DE" sz="2400" dirty="0">
              <a:latin typeface="Bahnschrift Light" panose="020B0502040204020203" pitchFamily="34" charset="0"/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4495A880-44EA-4E44-A072-D7C7A86B7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962816"/>
              </p:ext>
            </p:extLst>
          </p:nvPr>
        </p:nvGraphicFramePr>
        <p:xfrm>
          <a:off x="1637223" y="1657349"/>
          <a:ext cx="8917554" cy="4695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8777">
                  <a:extLst>
                    <a:ext uri="{9D8B030D-6E8A-4147-A177-3AD203B41FA5}">
                      <a16:colId xmlns:a16="http://schemas.microsoft.com/office/drawing/2014/main" val="2713277328"/>
                    </a:ext>
                  </a:extLst>
                </a:gridCol>
                <a:gridCol w="4458777">
                  <a:extLst>
                    <a:ext uri="{9D8B030D-6E8A-4147-A177-3AD203B41FA5}">
                      <a16:colId xmlns:a16="http://schemas.microsoft.com/office/drawing/2014/main" val="1216331307"/>
                    </a:ext>
                  </a:extLst>
                </a:gridCol>
              </a:tblGrid>
              <a:tr h="737144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UWG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CSU/FWG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256305"/>
                  </a:ext>
                </a:extLst>
              </a:tr>
              <a:tr h="56552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de-DE" sz="2000" b="1" dirty="0"/>
                        <a:t>1. Bürgermeisterin Waltraud Amrhein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Daniel Barthel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792639"/>
                  </a:ext>
                </a:extLst>
              </a:tr>
              <a:tr h="565526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2. Bürgermeister </a:t>
                      </a:r>
                      <a:r>
                        <a:rPr lang="de-DE" sz="2000" b="1" dirty="0" err="1"/>
                        <a:t>Rigobert</a:t>
                      </a:r>
                      <a:r>
                        <a:rPr lang="de-DE" sz="2000" b="1" dirty="0"/>
                        <a:t> Amrhein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Sebastian Knehrler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543037"/>
                  </a:ext>
                </a:extLst>
              </a:tr>
              <a:tr h="565526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Patrick Spielmann </a:t>
                      </a:r>
                      <a:r>
                        <a:rPr lang="de-DE" sz="2000" b="1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de-DE" sz="2000" b="1" dirty="0"/>
                        <a:t>Martin Anderl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Kevin Krott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54988"/>
                  </a:ext>
                </a:extLst>
              </a:tr>
              <a:tr h="565526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Matthias Bauer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Petra Kunkel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37427"/>
                  </a:ext>
                </a:extLst>
              </a:tr>
              <a:tr h="565526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Franz Hock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Christian </a:t>
                      </a:r>
                      <a:r>
                        <a:rPr lang="de-DE" sz="2000" b="1" dirty="0" err="1"/>
                        <a:t>Lattus</a:t>
                      </a:r>
                      <a:endParaRPr lang="de-DE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398907"/>
                  </a:ext>
                </a:extLst>
              </a:tr>
              <a:tr h="565526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Ralf Schäfer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Christian Wirth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287296"/>
                  </a:ext>
                </a:extLst>
              </a:tr>
              <a:tr h="565526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Steffen </a:t>
                      </a:r>
                      <a:r>
                        <a:rPr lang="de-DE" sz="2000" b="1" dirty="0" err="1"/>
                        <a:t>Verfürth</a:t>
                      </a:r>
                      <a:endParaRPr lang="de-DE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357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3922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C708B68-4468-4C35-807C-25E2569A3797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48E59B9F-3079-43D6-A2DF-C29A15F045D1}"/>
              </a:ext>
            </a:extLst>
          </p:cNvPr>
          <p:cNvSpPr txBox="1"/>
          <p:nvPr/>
        </p:nvSpPr>
        <p:spPr>
          <a:xfrm>
            <a:off x="3737997" y="436212"/>
            <a:ext cx="47160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Wasserversorgung</a:t>
            </a:r>
          </a:p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3D8C315-8D56-4FBA-A4D0-B71C48170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036" y="1541754"/>
            <a:ext cx="9193926" cy="471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13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A2FE47A-ADA7-4EA2-9D99-CEF622004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548789"/>
            <a:ext cx="10287000" cy="348615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44D136-E66A-4419-A385-8E1E1CE69A62}"/>
              </a:ext>
            </a:extLst>
          </p:cNvPr>
          <p:cNvSpPr txBox="1"/>
          <p:nvPr/>
        </p:nvSpPr>
        <p:spPr>
          <a:xfrm>
            <a:off x="2981487" y="1090451"/>
            <a:ext cx="602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Kostenschätzung Stand 2021</a:t>
            </a:r>
            <a:endParaRPr lang="de-DE" sz="2400" b="1" dirty="0">
              <a:solidFill>
                <a:schemeClr val="accent1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C54FB27-EA19-40D1-A04D-7025E3476A9E}"/>
              </a:ext>
            </a:extLst>
          </p:cNvPr>
          <p:cNvSpPr/>
          <p:nvPr/>
        </p:nvSpPr>
        <p:spPr>
          <a:xfrm>
            <a:off x="952500" y="1915907"/>
            <a:ext cx="7411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u="sng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Gesamtaufwand Not-bzw. Ersatzversorgung: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74DACDE9-2F74-4376-896A-852A7BBAC8A1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D1D270DF-D5B6-4EFE-9AD2-67D5E4D773FB}"/>
              </a:ext>
            </a:extLst>
          </p:cNvPr>
          <p:cNvSpPr txBox="1"/>
          <p:nvPr/>
        </p:nvSpPr>
        <p:spPr>
          <a:xfrm>
            <a:off x="3737997" y="436212"/>
            <a:ext cx="47160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Wasserversorgung</a:t>
            </a: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3773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5F57892-5DE7-47E2-A1DB-088DA95157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5" b="2285"/>
          <a:stretch/>
        </p:blipFill>
        <p:spPr>
          <a:xfrm>
            <a:off x="2004440" y="1983783"/>
            <a:ext cx="8183120" cy="460259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5028862-A492-46D1-94BC-2F076CC9AF03}"/>
              </a:ext>
            </a:extLst>
          </p:cNvPr>
          <p:cNvSpPr/>
          <p:nvPr/>
        </p:nvSpPr>
        <p:spPr>
          <a:xfrm>
            <a:off x="1994753" y="1519104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Ortsnetzsanierung: </a:t>
            </a:r>
            <a:endParaRPr lang="de-DE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806712C7-D3E4-49EC-AA45-1831DF1038D8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E5361BBB-EDEB-468B-9615-9AA62D9E754E}"/>
              </a:ext>
            </a:extLst>
          </p:cNvPr>
          <p:cNvSpPr txBox="1"/>
          <p:nvPr/>
        </p:nvSpPr>
        <p:spPr>
          <a:xfrm>
            <a:off x="3737997" y="436212"/>
            <a:ext cx="47160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Wasserversorgung</a:t>
            </a:r>
          </a:p>
          <a:p>
            <a:pPr algn="ctr"/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FEA7B57-DDC6-4EF9-B48B-823A1155FF15}"/>
              </a:ext>
            </a:extLst>
          </p:cNvPr>
          <p:cNvSpPr txBox="1"/>
          <p:nvPr/>
        </p:nvSpPr>
        <p:spPr>
          <a:xfrm>
            <a:off x="2981487" y="1090451"/>
            <a:ext cx="602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Kostenschätzung Stand 2021</a:t>
            </a:r>
            <a:endParaRPr lang="de-DE" sz="2400" b="1" dirty="0">
              <a:solidFill>
                <a:schemeClr val="accent1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4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CA641E8-CB6A-457C-8C55-572223C1F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" t="836" r="676" b="2451"/>
          <a:stretch/>
        </p:blipFill>
        <p:spPr>
          <a:xfrm>
            <a:off x="1108129" y="2347994"/>
            <a:ext cx="9841423" cy="2781945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A3F0570-B87F-454C-9F54-A9459721E0A2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75FCB79D-2038-4503-9855-F6D69DD73515}"/>
              </a:ext>
            </a:extLst>
          </p:cNvPr>
          <p:cNvSpPr txBox="1"/>
          <p:nvPr/>
        </p:nvSpPr>
        <p:spPr>
          <a:xfrm>
            <a:off x="3737997" y="436212"/>
            <a:ext cx="47160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Wasserversorgung</a:t>
            </a:r>
          </a:p>
          <a:p>
            <a:pPr algn="ctr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6DD8324-0D64-4FCD-9A13-C658608239C6}"/>
              </a:ext>
            </a:extLst>
          </p:cNvPr>
          <p:cNvSpPr txBox="1"/>
          <p:nvPr/>
        </p:nvSpPr>
        <p:spPr>
          <a:xfrm>
            <a:off x="2981487" y="1090451"/>
            <a:ext cx="602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Kostenschätzung</a:t>
            </a:r>
            <a:endParaRPr lang="de-DE" sz="2400" b="1" dirty="0">
              <a:solidFill>
                <a:schemeClr val="accent1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06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71B1782-75E1-4D83-9F4E-255736BAB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" t="510" r="508" b="920"/>
          <a:stretch/>
        </p:blipFill>
        <p:spPr>
          <a:xfrm>
            <a:off x="1035801" y="2350217"/>
            <a:ext cx="10120394" cy="372734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96DD4952-FD48-42E4-AD7B-C1D18BC76B47}"/>
              </a:ext>
            </a:extLst>
          </p:cNvPr>
          <p:cNvSpPr/>
          <p:nvPr/>
        </p:nvSpPr>
        <p:spPr>
          <a:xfrm>
            <a:off x="1035801" y="1780831"/>
            <a:ext cx="6353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u="sng" dirty="0">
                <a:solidFill>
                  <a:schemeClr val="accent1">
                    <a:lumMod val="50000"/>
                  </a:schemeClr>
                </a:solidFill>
              </a:rPr>
              <a:t>Maßnahmen in der Wasserfassung, -aufbereitung, -speicherung</a:t>
            </a:r>
            <a:r>
              <a:rPr lang="de-DE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: </a:t>
            </a:r>
            <a:endParaRPr lang="de-DE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2BBC906C-D0CB-48DD-997B-1BFD197BAD43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24CCF13C-FC03-481C-A1B7-42BA0E643AE1}"/>
              </a:ext>
            </a:extLst>
          </p:cNvPr>
          <p:cNvSpPr txBox="1"/>
          <p:nvPr/>
        </p:nvSpPr>
        <p:spPr>
          <a:xfrm>
            <a:off x="3737997" y="436212"/>
            <a:ext cx="47160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Wasserversorgung</a:t>
            </a:r>
          </a:p>
          <a:p>
            <a:pPr algn="ctr"/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0C56904-922C-483F-AAC3-DB3205042755}"/>
              </a:ext>
            </a:extLst>
          </p:cNvPr>
          <p:cNvSpPr txBox="1"/>
          <p:nvPr/>
        </p:nvSpPr>
        <p:spPr>
          <a:xfrm>
            <a:off x="2981487" y="1090451"/>
            <a:ext cx="602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Kostenschätzung</a:t>
            </a:r>
            <a:endParaRPr lang="de-DE" sz="2400" b="1" dirty="0">
              <a:solidFill>
                <a:schemeClr val="accent1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636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82A28F6E-3455-47CE-BFBF-AB51109C21B4}"/>
              </a:ext>
            </a:extLst>
          </p:cNvPr>
          <p:cNvSpPr/>
          <p:nvPr/>
        </p:nvSpPr>
        <p:spPr>
          <a:xfrm>
            <a:off x="938938" y="1469712"/>
            <a:ext cx="10314124" cy="4674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7AF456B7-AD7B-4BC5-956F-F5AA39D99C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7919753"/>
              </p:ext>
            </p:extLst>
          </p:nvPr>
        </p:nvGraphicFramePr>
        <p:xfrm>
          <a:off x="1270165" y="1528454"/>
          <a:ext cx="9450191" cy="4557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0CD78C9-092A-449C-8B9C-ACEC0E068505}"/>
              </a:ext>
            </a:extLst>
          </p:cNvPr>
          <p:cNvCxnSpPr>
            <a:cxnSpLocks/>
          </p:cNvCxnSpPr>
          <p:nvPr/>
        </p:nvCxnSpPr>
        <p:spPr>
          <a:xfrm>
            <a:off x="2324746" y="1100380"/>
            <a:ext cx="780339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D6EE6258-647F-44A4-A4CC-1465417BC686}"/>
              </a:ext>
            </a:extLst>
          </p:cNvPr>
          <p:cNvSpPr txBox="1"/>
          <p:nvPr/>
        </p:nvSpPr>
        <p:spPr>
          <a:xfrm>
            <a:off x="2827726" y="440556"/>
            <a:ext cx="6797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Wasser- und Kanalgebühren</a:t>
            </a:r>
          </a:p>
        </p:txBody>
      </p:sp>
    </p:spTree>
    <p:extLst>
      <p:ext uri="{BB962C8B-B14F-4D97-AF65-F5344CB8AC3E}">
        <p14:creationId xmlns:p14="http://schemas.microsoft.com/office/powerpoint/2010/main" val="228513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133C9C6D-674A-4C15-A3F7-310420320DCE}"/>
              </a:ext>
            </a:extLst>
          </p:cNvPr>
          <p:cNvSpPr/>
          <p:nvPr/>
        </p:nvSpPr>
        <p:spPr>
          <a:xfrm>
            <a:off x="976392" y="1310115"/>
            <a:ext cx="10283127" cy="53309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066245A6-B58C-4CEB-80F0-135F33D7E8C9}"/>
              </a:ext>
            </a:extLst>
          </p:cNvPr>
          <p:cNvCxnSpPr>
            <a:cxnSpLocks/>
          </p:cNvCxnSpPr>
          <p:nvPr/>
        </p:nvCxnSpPr>
        <p:spPr>
          <a:xfrm>
            <a:off x="519193" y="1100380"/>
            <a:ext cx="112840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B5A95A2C-3336-4BDE-A9B9-A103CE47BF96}"/>
              </a:ext>
            </a:extLst>
          </p:cNvPr>
          <p:cNvSpPr txBox="1"/>
          <p:nvPr/>
        </p:nvSpPr>
        <p:spPr>
          <a:xfrm>
            <a:off x="388749" y="392494"/>
            <a:ext cx="11414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Kostenentwicklung Unterhalt Wasserversorgung</a:t>
            </a:r>
          </a:p>
        </p:txBody>
      </p:sp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B16BA6D8-D87D-4165-BC5B-B310A7F807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5645486"/>
              </p:ext>
            </p:extLst>
          </p:nvPr>
        </p:nvGraphicFramePr>
        <p:xfrm>
          <a:off x="2082477" y="1573078"/>
          <a:ext cx="8070956" cy="5067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4089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5C3F4F4A-C332-4626-B035-DB041FF0CB8E}"/>
              </a:ext>
            </a:extLst>
          </p:cNvPr>
          <p:cNvSpPr/>
          <p:nvPr/>
        </p:nvSpPr>
        <p:spPr>
          <a:xfrm>
            <a:off x="1030636" y="1410358"/>
            <a:ext cx="10383866" cy="51712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6D07F79C-4B67-48A7-9D3E-D1E84F081D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837358"/>
              </p:ext>
            </p:extLst>
          </p:nvPr>
        </p:nvGraphicFramePr>
        <p:xfrm>
          <a:off x="1822823" y="1562699"/>
          <a:ext cx="8546353" cy="5018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5254E97F-6451-4320-8C48-E160892A79CE}"/>
              </a:ext>
            </a:extLst>
          </p:cNvPr>
          <p:cNvCxnSpPr>
            <a:cxnSpLocks/>
          </p:cNvCxnSpPr>
          <p:nvPr/>
        </p:nvCxnSpPr>
        <p:spPr>
          <a:xfrm>
            <a:off x="3611105" y="1100380"/>
            <a:ext cx="479672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A9A45160-8DD3-4D0B-93A6-4CC2C6015214}"/>
              </a:ext>
            </a:extLst>
          </p:cNvPr>
          <p:cNvSpPr txBox="1"/>
          <p:nvPr/>
        </p:nvSpPr>
        <p:spPr>
          <a:xfrm>
            <a:off x="3680848" y="392494"/>
            <a:ext cx="4974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Wasserverbrauch</a:t>
            </a:r>
          </a:p>
        </p:txBody>
      </p:sp>
    </p:spTree>
    <p:extLst>
      <p:ext uri="{BB962C8B-B14F-4D97-AF65-F5344CB8AC3E}">
        <p14:creationId xmlns:p14="http://schemas.microsoft.com/office/powerpoint/2010/main" val="2901193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BF875F49-A296-4192-AF12-B984D53BBE0E}"/>
              </a:ext>
            </a:extLst>
          </p:cNvPr>
          <p:cNvCxnSpPr>
            <a:cxnSpLocks/>
          </p:cNvCxnSpPr>
          <p:nvPr/>
        </p:nvCxnSpPr>
        <p:spPr>
          <a:xfrm>
            <a:off x="3004735" y="3525864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6E8474B3-DE66-437D-9CE7-DB1A57C47A2B}"/>
              </a:ext>
            </a:extLst>
          </p:cNvPr>
          <p:cNvSpPr txBox="1"/>
          <p:nvPr/>
        </p:nvSpPr>
        <p:spPr>
          <a:xfrm>
            <a:off x="3583015" y="2741034"/>
            <a:ext cx="5025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Rückblick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2911892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11EB1D65-5FDE-4D5A-8091-E2A1CBD1C2C9}"/>
              </a:ext>
            </a:extLst>
          </p:cNvPr>
          <p:cNvSpPr txBox="1"/>
          <p:nvPr/>
        </p:nvSpPr>
        <p:spPr>
          <a:xfrm>
            <a:off x="4694625" y="1152877"/>
            <a:ext cx="2642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accent5">
                    <a:lumMod val="50000"/>
                  </a:schemeClr>
                </a:solidFill>
              </a:rPr>
              <a:t>Corona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BDBF4C-29FA-432C-B130-6BBE0CE63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595" y="1617977"/>
            <a:ext cx="4092706" cy="30725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DA417C1-9C4F-4583-81D6-15FFE908A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882" y="1638990"/>
            <a:ext cx="2673350" cy="35644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38EC550-EA4B-4834-A8CF-11AEAD6FC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4" b="8191"/>
          <a:stretch/>
        </p:blipFill>
        <p:spPr>
          <a:xfrm>
            <a:off x="131631" y="1559234"/>
            <a:ext cx="3451383" cy="43899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892CB72-8A28-40E0-8092-C63A52586BE8}"/>
              </a:ext>
            </a:extLst>
          </p:cNvPr>
          <p:cNvSpPr/>
          <p:nvPr/>
        </p:nvSpPr>
        <p:spPr>
          <a:xfrm>
            <a:off x="4359795" y="4804819"/>
            <a:ext cx="3830306" cy="19056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AD3A6D-EB14-4C7D-866E-F61EDF413A3D}"/>
              </a:ext>
            </a:extLst>
          </p:cNvPr>
          <p:cNvSpPr txBox="1"/>
          <p:nvPr/>
        </p:nvSpPr>
        <p:spPr>
          <a:xfrm>
            <a:off x="4388612" y="5104958"/>
            <a:ext cx="3772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Aktuelle Zahlen in Dammbach</a:t>
            </a:r>
          </a:p>
          <a:p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Einwohner                                        1876</a:t>
            </a:r>
          </a:p>
          <a:p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Infizierte seit Ausbruch                     728</a:t>
            </a:r>
          </a:p>
          <a:p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Aktuelle Fälle                                        52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211F97B-F5E8-447A-A4C0-682D7A8E3753}"/>
              </a:ext>
            </a:extLst>
          </p:cNvPr>
          <p:cNvSpPr txBox="1"/>
          <p:nvPr/>
        </p:nvSpPr>
        <p:spPr>
          <a:xfrm>
            <a:off x="3888419" y="482215"/>
            <a:ext cx="4415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5">
                    <a:lumMod val="50000"/>
                  </a:schemeClr>
                </a:solidFill>
                <a:latin typeface="Bahnschrift Light" panose="020B0502040204020203" pitchFamily="34" charset="0"/>
              </a:rPr>
              <a:t>Rückblick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844C73C1-8D2A-4673-A6C6-B0CAA20F8D95}"/>
              </a:ext>
            </a:extLst>
          </p:cNvPr>
          <p:cNvCxnSpPr>
            <a:cxnSpLocks/>
          </p:cNvCxnSpPr>
          <p:nvPr/>
        </p:nvCxnSpPr>
        <p:spPr>
          <a:xfrm>
            <a:off x="2106246" y="1190101"/>
            <a:ext cx="746208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126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440FC9D-E220-42B7-BA9A-05709AE34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1297749"/>
            <a:ext cx="6987540" cy="52406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F3021EC-A8B6-4A6E-BD24-1A3EE81F9010}"/>
              </a:ext>
            </a:extLst>
          </p:cNvPr>
          <p:cNvSpPr txBox="1"/>
          <p:nvPr/>
        </p:nvSpPr>
        <p:spPr>
          <a:xfrm>
            <a:off x="906919" y="266238"/>
            <a:ext cx="10378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Vereidigung von Martin Anderl am 18.02.2021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951D9542-50DC-480C-AF81-427F61BAFA77}"/>
              </a:ext>
            </a:extLst>
          </p:cNvPr>
          <p:cNvCxnSpPr>
            <a:cxnSpLocks/>
          </p:cNvCxnSpPr>
          <p:nvPr/>
        </p:nvCxnSpPr>
        <p:spPr>
          <a:xfrm>
            <a:off x="906919" y="974124"/>
            <a:ext cx="1026735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887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108366E-5767-4533-A10C-9F346310DCA3}"/>
              </a:ext>
            </a:extLst>
          </p:cNvPr>
          <p:cNvSpPr/>
          <p:nvPr/>
        </p:nvSpPr>
        <p:spPr>
          <a:xfrm>
            <a:off x="1914041" y="2665709"/>
            <a:ext cx="3293390" cy="22472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C4B251-6B2A-4C0A-B266-8DFA079A294F}"/>
              </a:ext>
            </a:extLst>
          </p:cNvPr>
          <p:cNvSpPr txBox="1"/>
          <p:nvPr/>
        </p:nvSpPr>
        <p:spPr>
          <a:xfrm>
            <a:off x="2424356" y="2988917"/>
            <a:ext cx="2418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Danke an alle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ehremantlichen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Helfer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F5B9F14-8B0D-49E4-B438-F4DD59BCE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274" y="2324747"/>
            <a:ext cx="5155428" cy="28999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F615F42-6F89-4FBC-8601-A4DE8B514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410" y="323997"/>
            <a:ext cx="2309609" cy="17322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8B8CE2F-ABB2-4473-8A54-049FC6727211}"/>
              </a:ext>
            </a:extLst>
          </p:cNvPr>
          <p:cNvCxnSpPr>
            <a:cxnSpLocks/>
          </p:cNvCxnSpPr>
          <p:nvPr/>
        </p:nvCxnSpPr>
        <p:spPr>
          <a:xfrm>
            <a:off x="2106246" y="1190101"/>
            <a:ext cx="746208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C0E95AD4-7D38-4A46-819F-E7BACC06636B}"/>
              </a:ext>
            </a:extLst>
          </p:cNvPr>
          <p:cNvSpPr txBox="1"/>
          <p:nvPr/>
        </p:nvSpPr>
        <p:spPr>
          <a:xfrm>
            <a:off x="3888419" y="482215"/>
            <a:ext cx="4415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5">
                    <a:lumMod val="50000"/>
                  </a:schemeClr>
                </a:solidFill>
                <a:latin typeface="Bahnschrift Light" panose="020B0502040204020203" pitchFamily="34" charset="0"/>
              </a:rPr>
              <a:t>Ukrainehilfe</a:t>
            </a:r>
          </a:p>
        </p:txBody>
      </p:sp>
    </p:spTree>
    <p:extLst>
      <p:ext uri="{BB962C8B-B14F-4D97-AF65-F5344CB8AC3E}">
        <p14:creationId xmlns:p14="http://schemas.microsoft.com/office/powerpoint/2010/main" val="1813957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86626-9896-4904-9968-C7375B0A2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393" y="344580"/>
            <a:ext cx="10501232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Allianz Spessartkraft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ABA4A9C-1C94-46DE-8818-F00998A24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16" y="4081093"/>
            <a:ext cx="3537346" cy="2478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40F3112-2FE7-4CBA-879E-BED59F6E7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16" y="1807229"/>
            <a:ext cx="3552338" cy="1999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84828C6-9745-4E1D-9497-94F9C2DCF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11" y="3172200"/>
            <a:ext cx="4914400" cy="3685800"/>
          </a:xfrm>
          <a:prstGeom prst="rect">
            <a:avLst/>
          </a:prstGeom>
          <a:effectLst>
            <a:softEdge rad="254000"/>
          </a:effectLst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01EF7C5D-EB37-4A8A-8C95-DBF5EA7B556A}"/>
              </a:ext>
            </a:extLst>
          </p:cNvPr>
          <p:cNvCxnSpPr>
            <a:cxnSpLocks/>
          </p:cNvCxnSpPr>
          <p:nvPr/>
        </p:nvCxnSpPr>
        <p:spPr>
          <a:xfrm>
            <a:off x="2981487" y="1357555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34B16B3F-9DBB-4ECA-A470-AF4DC38467EA}"/>
              </a:ext>
            </a:extLst>
          </p:cNvPr>
          <p:cNvSpPr txBox="1"/>
          <p:nvPr/>
        </p:nvSpPr>
        <p:spPr>
          <a:xfrm>
            <a:off x="5353286" y="1807229"/>
            <a:ext cx="4810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accent5">
                    <a:lumMod val="50000"/>
                  </a:schemeClr>
                </a:solidFill>
              </a:rPr>
              <a:t>Gefördert durch das Regionalbudget in 2020 und 2021</a:t>
            </a:r>
          </a:p>
        </p:txBody>
      </p:sp>
    </p:spTree>
    <p:extLst>
      <p:ext uri="{BB962C8B-B14F-4D97-AF65-F5344CB8AC3E}">
        <p14:creationId xmlns:p14="http://schemas.microsoft.com/office/powerpoint/2010/main" val="2269734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830D5685-86EE-409C-A8BC-FB1B915724E6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685A040C-D057-42A7-B1BD-FFFA0F983D6D}"/>
              </a:ext>
            </a:extLst>
          </p:cNvPr>
          <p:cNvSpPr txBox="1"/>
          <p:nvPr/>
        </p:nvSpPr>
        <p:spPr>
          <a:xfrm>
            <a:off x="3583014" y="433601"/>
            <a:ext cx="502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Rückblick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BFC174D-6208-4842-B167-078C4472B823}"/>
              </a:ext>
            </a:extLst>
          </p:cNvPr>
          <p:cNvSpPr txBox="1"/>
          <p:nvPr/>
        </p:nvSpPr>
        <p:spPr>
          <a:xfrm>
            <a:off x="4774769" y="1100380"/>
            <a:ext cx="264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Kindergarten</a:t>
            </a:r>
            <a:endParaRPr lang="de-DE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FAE9DAF-4000-4B7C-9634-16B7171A3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52" y="1448539"/>
            <a:ext cx="4057096" cy="540946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9312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8A985DB-3D46-48D4-A7FD-CB0A420F2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61" y="2325817"/>
            <a:ext cx="5313852" cy="39801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A461B57-13FA-4781-A8CA-44A8BA2E5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7" y="2325566"/>
            <a:ext cx="5718874" cy="3970956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C1064BA-EC28-46BE-B0B2-E19375761B41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90BE91B6-813E-4C17-AA4E-C607C85D1767}"/>
              </a:ext>
            </a:extLst>
          </p:cNvPr>
          <p:cNvSpPr txBox="1"/>
          <p:nvPr/>
        </p:nvSpPr>
        <p:spPr>
          <a:xfrm>
            <a:off x="3583014" y="433601"/>
            <a:ext cx="502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Rückblick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E63D329-49B6-4FF1-BF06-C248AA9DF2AB}"/>
              </a:ext>
            </a:extLst>
          </p:cNvPr>
          <p:cNvSpPr txBox="1"/>
          <p:nvPr/>
        </p:nvSpPr>
        <p:spPr>
          <a:xfrm>
            <a:off x="4774769" y="1100380"/>
            <a:ext cx="264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Bauhof</a:t>
            </a:r>
            <a:endParaRPr lang="de-DE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28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254485-7EEA-4B4A-95D0-54EEC1A4C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17" y="2341647"/>
            <a:ext cx="10883283" cy="383531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                                                       </a:t>
            </a:r>
            <a:endParaRPr lang="de-DE" dirty="0">
              <a:solidFill>
                <a:srgbClr val="0070C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5550F3-96F9-43CC-870B-5756B3FF2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071" y="1666254"/>
            <a:ext cx="1866662" cy="3429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B2729C7-C95C-4519-AC13-F7BD9EC7A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11070" r="6828" b="9229"/>
          <a:stretch/>
        </p:blipFill>
        <p:spPr>
          <a:xfrm>
            <a:off x="379586" y="1824533"/>
            <a:ext cx="4495759" cy="31124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33A27D-F0AA-4C79-9C45-FEF5F00C3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33" y="1666254"/>
            <a:ext cx="2714625" cy="36195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A228EB7-0D48-413A-BB04-C63D2EC214BB}"/>
              </a:ext>
            </a:extLst>
          </p:cNvPr>
          <p:cNvSpPr txBox="1"/>
          <p:nvPr/>
        </p:nvSpPr>
        <p:spPr>
          <a:xfrm>
            <a:off x="654358" y="5180702"/>
            <a:ext cx="3946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Robert Herrmann ist seit Oktober 2021</a:t>
            </a:r>
          </a:p>
          <a:p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in Ruhestand 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9BBAD7D-6B4C-42E4-B35C-40306F0CAC74}"/>
              </a:ext>
            </a:extLst>
          </p:cNvPr>
          <p:cNvSpPr txBox="1"/>
          <p:nvPr/>
        </p:nvSpPr>
        <p:spPr>
          <a:xfrm flipH="1">
            <a:off x="5419071" y="5226868"/>
            <a:ext cx="1702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Benjamin Schäfer Bauhofleiter seit Mai 2021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A5731BD-6C50-425A-A466-FCD3B02EE323}"/>
              </a:ext>
            </a:extLst>
          </p:cNvPr>
          <p:cNvSpPr txBox="1"/>
          <p:nvPr/>
        </p:nvSpPr>
        <p:spPr>
          <a:xfrm>
            <a:off x="8728044" y="5365368"/>
            <a:ext cx="2371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Neuer Mitarbeiter seit Juni 2022 Matthias Hirsch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A8CE0E60-16C7-4ED8-8999-BB720F5ABF1A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14BA2C5B-B23A-4095-BF69-9519F273B5F6}"/>
              </a:ext>
            </a:extLst>
          </p:cNvPr>
          <p:cNvSpPr txBox="1"/>
          <p:nvPr/>
        </p:nvSpPr>
        <p:spPr>
          <a:xfrm>
            <a:off x="3583014" y="433601"/>
            <a:ext cx="502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Rückblick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F22DF9C-57A6-41B8-A711-60F51CC27F29}"/>
              </a:ext>
            </a:extLst>
          </p:cNvPr>
          <p:cNvSpPr txBox="1"/>
          <p:nvPr/>
        </p:nvSpPr>
        <p:spPr>
          <a:xfrm>
            <a:off x="4774769" y="1100380"/>
            <a:ext cx="264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Bauhof</a:t>
            </a:r>
            <a:endParaRPr lang="de-DE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6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AF6AC3-DDF6-48A5-9AF9-FCD6F4627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170" y="1213442"/>
            <a:ext cx="9362268" cy="707860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Roland Bauer wird Altbürgermeister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EA4067-C524-4A30-9F00-087D426CC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33" y="1993257"/>
            <a:ext cx="5555941" cy="4166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5C665D31-3329-4728-AA65-1B1C20A1D674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89530BCA-4983-4769-9020-4B0A4E9D1A40}"/>
              </a:ext>
            </a:extLst>
          </p:cNvPr>
          <p:cNvSpPr txBox="1"/>
          <p:nvPr/>
        </p:nvSpPr>
        <p:spPr>
          <a:xfrm>
            <a:off x="3583014" y="433601"/>
            <a:ext cx="502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Rückblick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1603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DCF826E-11A3-46D3-B285-9AD04E4D9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7" y="1814476"/>
            <a:ext cx="2989559" cy="47339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5CD6B38-C2F7-4680-B938-3E61E2E8A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77" y="1659919"/>
            <a:ext cx="3441072" cy="31903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102B687-FE1B-4ECD-BA35-074F4BD4A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23" y="1772307"/>
            <a:ext cx="3898776" cy="2924082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C375FC2-3C7D-410C-8750-3AEA18B3C9BB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87BEB08C-AEFA-4FEE-84D8-BE91737C0422}"/>
              </a:ext>
            </a:extLst>
          </p:cNvPr>
          <p:cNvSpPr txBox="1"/>
          <p:nvPr/>
        </p:nvSpPr>
        <p:spPr>
          <a:xfrm>
            <a:off x="3583014" y="433601"/>
            <a:ext cx="502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Rückblick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7E5F4BA-7077-4933-A488-B79FD4A844F7}"/>
              </a:ext>
            </a:extLst>
          </p:cNvPr>
          <p:cNvSpPr txBox="1"/>
          <p:nvPr/>
        </p:nvSpPr>
        <p:spPr>
          <a:xfrm>
            <a:off x="4774769" y="1100380"/>
            <a:ext cx="264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Schule</a:t>
            </a:r>
            <a:endParaRPr lang="de-DE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483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7C4EF4B-2366-4D47-AB75-83AFFB47E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030" y="1778592"/>
            <a:ext cx="5025970" cy="37694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5F37D20-E2CC-4D46-9348-3714A3B0A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569" y="1692976"/>
            <a:ext cx="2642461" cy="394071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9E214F3-0AEC-40CD-99A6-8B36E58A172F}"/>
              </a:ext>
            </a:extLst>
          </p:cNvPr>
          <p:cNvSpPr txBox="1"/>
          <p:nvPr/>
        </p:nvSpPr>
        <p:spPr>
          <a:xfrm>
            <a:off x="4659178" y="2139837"/>
            <a:ext cx="23712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Neue Zaunanlage in Wintersbach</a:t>
            </a:r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Neue Bodengestaltung an den Urnenstelen in Krausenbach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A42A622-5A2F-4AC3-9AA8-B1F02404F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879757"/>
            <a:ext cx="4390219" cy="3668309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518826F-A058-4179-BD98-6D8EE8C9E413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C51543A0-9B96-4DC9-BE73-F4570F7A2D76}"/>
              </a:ext>
            </a:extLst>
          </p:cNvPr>
          <p:cNvSpPr txBox="1"/>
          <p:nvPr/>
        </p:nvSpPr>
        <p:spPr>
          <a:xfrm>
            <a:off x="3583014" y="433601"/>
            <a:ext cx="502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Rückblick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0EF89A1-7B3B-44B0-90B4-3599B4C8EA27}"/>
              </a:ext>
            </a:extLst>
          </p:cNvPr>
          <p:cNvSpPr txBox="1"/>
          <p:nvPr/>
        </p:nvSpPr>
        <p:spPr>
          <a:xfrm>
            <a:off x="4774769" y="1100380"/>
            <a:ext cx="264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Friedhof</a:t>
            </a:r>
            <a:endParaRPr lang="de-DE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14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64A8DBB-F62D-4C09-B788-BE7E6A0AF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0" r="13126" b="41890"/>
          <a:stretch/>
        </p:blipFill>
        <p:spPr>
          <a:xfrm>
            <a:off x="4783612" y="2500607"/>
            <a:ext cx="6910128" cy="3257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6FE6B66-B9A3-449E-801F-79DBC4EFE47A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3146F348-1158-4989-97FA-50E9F1EF0342}"/>
              </a:ext>
            </a:extLst>
          </p:cNvPr>
          <p:cNvSpPr txBox="1"/>
          <p:nvPr/>
        </p:nvSpPr>
        <p:spPr>
          <a:xfrm>
            <a:off x="3583014" y="433601"/>
            <a:ext cx="502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Rückblick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A277E7C-6025-406F-8151-334A79E7A5F7}"/>
              </a:ext>
            </a:extLst>
          </p:cNvPr>
          <p:cNvSpPr txBox="1"/>
          <p:nvPr/>
        </p:nvSpPr>
        <p:spPr>
          <a:xfrm>
            <a:off x="4417662" y="1100380"/>
            <a:ext cx="3356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Feuerwehr </a:t>
            </a:r>
            <a:r>
              <a:rPr lang="de-DE" sz="2400" b="1" dirty="0" err="1">
                <a:solidFill>
                  <a:schemeClr val="accent1">
                    <a:lumMod val="50000"/>
                  </a:schemeClr>
                </a:solidFill>
              </a:rPr>
              <a:t>Dammbach</a:t>
            </a:r>
            <a:endParaRPr lang="de-DE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A9606A9-E0C7-492B-87F1-ECD984222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12" y="2291376"/>
            <a:ext cx="3781888" cy="394071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40A869B-C47A-46D8-92E6-276F401F92F7}"/>
              </a:ext>
            </a:extLst>
          </p:cNvPr>
          <p:cNvSpPr txBox="1"/>
          <p:nvPr/>
        </p:nvSpPr>
        <p:spPr>
          <a:xfrm>
            <a:off x="1145219" y="2668981"/>
            <a:ext cx="32724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Die freiwillige Feuerwehr hat neun neue aktive Mitglieder bekommen, davon haben 4 die Ausbildung zum Atemschutzgeräteträger*in  bestanden.</a:t>
            </a:r>
          </a:p>
          <a:p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Anna-Lena Hegmann als einzige Frau .</a:t>
            </a:r>
          </a:p>
        </p:txBody>
      </p:sp>
    </p:spTree>
    <p:extLst>
      <p:ext uri="{BB962C8B-B14F-4D97-AF65-F5344CB8AC3E}">
        <p14:creationId xmlns:p14="http://schemas.microsoft.com/office/powerpoint/2010/main" val="3605728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BF875F49-A296-4192-AF12-B984D53BBE0E}"/>
              </a:ext>
            </a:extLst>
          </p:cNvPr>
          <p:cNvCxnSpPr>
            <a:cxnSpLocks/>
          </p:cNvCxnSpPr>
          <p:nvPr/>
        </p:nvCxnSpPr>
        <p:spPr>
          <a:xfrm>
            <a:off x="3004735" y="3525864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6E8474B3-DE66-437D-9CE7-DB1A57C47A2B}"/>
              </a:ext>
            </a:extLst>
          </p:cNvPr>
          <p:cNvSpPr txBox="1"/>
          <p:nvPr/>
        </p:nvSpPr>
        <p:spPr>
          <a:xfrm>
            <a:off x="3583015" y="2705725"/>
            <a:ext cx="50259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Vorschau</a:t>
            </a:r>
            <a:endParaRPr lang="de-DE" sz="4000" b="1" dirty="0">
              <a:solidFill>
                <a:schemeClr val="accent1">
                  <a:lumMod val="50000"/>
                </a:schemeClr>
              </a:solidFill>
              <a:latin typeface="Bahnschrift Light" panose="020B0502040204020203" pitchFamily="34" charset="0"/>
            </a:endParaRPr>
          </a:p>
          <a:p>
            <a:pPr algn="ctr"/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20702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4B1D667-3DC4-444F-A66A-8D29D0EB7364}"/>
              </a:ext>
            </a:extLst>
          </p:cNvPr>
          <p:cNvSpPr txBox="1"/>
          <p:nvPr/>
        </p:nvSpPr>
        <p:spPr>
          <a:xfrm>
            <a:off x="3482276" y="417820"/>
            <a:ext cx="502597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Ehrungen</a:t>
            </a:r>
          </a:p>
          <a:p>
            <a:pPr algn="ctr"/>
            <a:endParaRPr lang="de-DE" dirty="0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5A6C6141-D3AE-4A75-8377-5B829598748D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EFE8DD89-EB47-48EA-80A5-EDD75BCEEF50}"/>
              </a:ext>
            </a:extLst>
          </p:cNvPr>
          <p:cNvSpPr txBox="1"/>
          <p:nvPr/>
        </p:nvSpPr>
        <p:spPr>
          <a:xfrm>
            <a:off x="2016710" y="1198166"/>
            <a:ext cx="8158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accent5">
                    <a:lumMod val="50000"/>
                  </a:schemeClr>
                </a:solidFill>
                <a:latin typeface="Bahnschrift Light" panose="020B0502040204020203" pitchFamily="34" charset="0"/>
              </a:rPr>
              <a:t>3. Platz beim Bundeswettbewerb Känguru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BE9005B-8338-4494-91F0-38B66EA04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939" y="2254541"/>
            <a:ext cx="3313683" cy="445673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0D060346-974F-429F-A343-31A6A140DF63}"/>
              </a:ext>
            </a:extLst>
          </p:cNvPr>
          <p:cNvSpPr/>
          <p:nvPr/>
        </p:nvSpPr>
        <p:spPr>
          <a:xfrm>
            <a:off x="582318" y="2338094"/>
            <a:ext cx="4427832" cy="3891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u="sng" dirty="0">
                <a:solidFill>
                  <a:schemeClr val="accent5">
                    <a:lumMod val="50000"/>
                  </a:schemeClr>
                </a:solidFill>
              </a:rPr>
              <a:t>Emily </a:t>
            </a:r>
            <a:r>
              <a:rPr lang="de-DE" sz="3200" u="sng" dirty="0" err="1">
                <a:solidFill>
                  <a:schemeClr val="accent5">
                    <a:lumMod val="50000"/>
                  </a:schemeClr>
                </a:solidFill>
              </a:rPr>
              <a:t>Hutka</a:t>
            </a:r>
            <a:endParaRPr lang="de-DE" sz="3200" u="sng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87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B845BFE9-0AE6-4465-B8CF-DC28C3A328CD}"/>
              </a:ext>
            </a:extLst>
          </p:cNvPr>
          <p:cNvSpPr/>
          <p:nvPr/>
        </p:nvSpPr>
        <p:spPr>
          <a:xfrm>
            <a:off x="253315" y="1973032"/>
            <a:ext cx="3783993" cy="28004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26" name="Picture 2" descr="H)LF 20 — ZIEGLER Feuerwehrfahrzeuge">
            <a:extLst>
              <a:ext uri="{FF2B5EF4-FFF2-40B4-BE49-F238E27FC236}">
                <a16:creationId xmlns:a16="http://schemas.microsoft.com/office/drawing/2014/main" id="{DEB2455D-1556-4F59-9F43-1A2E7903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099" y="1550876"/>
            <a:ext cx="6569335" cy="43761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925A5D8F-70CF-47B2-8563-EE2D2CAC2C56}"/>
              </a:ext>
            </a:extLst>
          </p:cNvPr>
          <p:cNvCxnSpPr>
            <a:cxnSpLocks/>
          </p:cNvCxnSpPr>
          <p:nvPr/>
        </p:nvCxnSpPr>
        <p:spPr>
          <a:xfrm flipV="1">
            <a:off x="2193010" y="1084991"/>
            <a:ext cx="7702658" cy="1538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C5DD5D1A-8245-4AAE-A68E-75557343E2C2}"/>
              </a:ext>
            </a:extLst>
          </p:cNvPr>
          <p:cNvSpPr txBox="1"/>
          <p:nvPr/>
        </p:nvSpPr>
        <p:spPr>
          <a:xfrm>
            <a:off x="2058691" y="406664"/>
            <a:ext cx="8074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Anschaffung Feuerwehr 2023/24</a:t>
            </a:r>
            <a:endParaRPr lang="de-DE" sz="32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251FDAA-2F54-490B-8D33-E79A6060A965}"/>
              </a:ext>
            </a:extLst>
          </p:cNvPr>
          <p:cNvSpPr txBox="1"/>
          <p:nvPr/>
        </p:nvSpPr>
        <p:spPr>
          <a:xfrm>
            <a:off x="476216" y="2321004"/>
            <a:ext cx="33381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Auftragsvergabe in 2021</a:t>
            </a:r>
          </a:p>
          <a:p>
            <a:endParaRPr lang="de-DE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Kosten ca.  561.000Euro</a:t>
            </a:r>
          </a:p>
          <a:p>
            <a:endParaRPr lang="de-DE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Förderung  136.900Euro</a:t>
            </a:r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07A962-2B72-4F65-8001-F788E12B59D1}"/>
              </a:ext>
            </a:extLst>
          </p:cNvPr>
          <p:cNvSpPr txBox="1"/>
          <p:nvPr/>
        </p:nvSpPr>
        <p:spPr>
          <a:xfrm>
            <a:off x="7671662" y="5885547"/>
            <a:ext cx="82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HLF20</a:t>
            </a:r>
          </a:p>
        </p:txBody>
      </p:sp>
    </p:spTree>
    <p:extLst>
      <p:ext uri="{BB962C8B-B14F-4D97-AF65-F5344CB8AC3E}">
        <p14:creationId xmlns:p14="http://schemas.microsoft.com/office/powerpoint/2010/main" val="1312857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4EBA4B8B-8216-45F2-9DFE-C93B5AC6617D}"/>
              </a:ext>
            </a:extLst>
          </p:cNvPr>
          <p:cNvSpPr/>
          <p:nvPr/>
        </p:nvSpPr>
        <p:spPr>
          <a:xfrm>
            <a:off x="806508" y="1316412"/>
            <a:ext cx="10858750" cy="49856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31E0F33-D09A-4AF2-8A18-C94F4499D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678" y="2112343"/>
            <a:ext cx="10515600" cy="349556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Der Gemeinderat Dammbach hat den Entschluss gefasst ein flächendeckendes Glasfasernetz auszubauen.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Die Umsetzung erfolgt mit der Deutschen Telekom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de-DE" sz="36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Der Ausbau erfolgt bereits im Jahr 2023 durch die Tochterfirma </a:t>
            </a:r>
            <a:r>
              <a:rPr lang="de-DE" sz="3600" dirty="0" err="1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GlasfaserPlus</a:t>
            </a:r>
            <a:endParaRPr lang="de-DE" sz="3600" dirty="0">
              <a:solidFill>
                <a:schemeClr val="accent1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93685A1-3883-4DE4-8B7C-2A859EA568A6}"/>
              </a:ext>
            </a:extLst>
          </p:cNvPr>
          <p:cNvCxnSpPr>
            <a:cxnSpLocks/>
          </p:cNvCxnSpPr>
          <p:nvPr/>
        </p:nvCxnSpPr>
        <p:spPr>
          <a:xfrm>
            <a:off x="2301498" y="959541"/>
            <a:ext cx="776465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737F21E5-94F0-4967-8AE5-3D58FEDA5C35}"/>
              </a:ext>
            </a:extLst>
          </p:cNvPr>
          <p:cNvSpPr txBox="1"/>
          <p:nvPr/>
        </p:nvSpPr>
        <p:spPr>
          <a:xfrm>
            <a:off x="2603714" y="251655"/>
            <a:ext cx="7286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Glasfaserausbau </a:t>
            </a:r>
            <a:r>
              <a:rPr lang="de-DE" sz="4000" b="1" dirty="0" err="1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Dammbach</a:t>
            </a:r>
            <a:endParaRPr lang="de-DE" sz="3200" b="1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770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E23AA75-94B9-4A1F-9CE3-ACE0542DC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" t="735" r="986" b="1504"/>
          <a:stretch/>
        </p:blipFill>
        <p:spPr>
          <a:xfrm>
            <a:off x="1198535" y="1782316"/>
            <a:ext cx="9794929" cy="4534783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6E36CF0-FB61-4119-BE92-423A9902565E}"/>
              </a:ext>
            </a:extLst>
          </p:cNvPr>
          <p:cNvCxnSpPr>
            <a:cxnSpLocks/>
          </p:cNvCxnSpPr>
          <p:nvPr/>
        </p:nvCxnSpPr>
        <p:spPr>
          <a:xfrm>
            <a:off x="2301498" y="959541"/>
            <a:ext cx="776465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5191DD53-6DB8-4696-9D6A-18DC190FEF4E}"/>
              </a:ext>
            </a:extLst>
          </p:cNvPr>
          <p:cNvSpPr txBox="1"/>
          <p:nvPr/>
        </p:nvSpPr>
        <p:spPr>
          <a:xfrm>
            <a:off x="2603714" y="251655"/>
            <a:ext cx="7286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Glasfaserausbau</a:t>
            </a:r>
            <a:endParaRPr lang="de-DE" sz="3200" b="1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14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32088DE-8D2C-46A0-BB4B-D599AF841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80" y="2242764"/>
            <a:ext cx="5455925" cy="327875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791BCBF-6617-471D-9AC8-2F7B3D168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73104"/>
            <a:ext cx="5455925" cy="3418071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59E8EE7-80BB-4A10-A73C-B88606D9B26A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53EA0317-6F52-4DCA-8E24-6A44B3C9A17E}"/>
              </a:ext>
            </a:extLst>
          </p:cNvPr>
          <p:cNvSpPr txBox="1"/>
          <p:nvPr/>
        </p:nvSpPr>
        <p:spPr>
          <a:xfrm>
            <a:off x="3583014" y="433601"/>
            <a:ext cx="502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Vorschau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66EAA57-E7F5-49D1-8F4A-B7B140422CF6}"/>
              </a:ext>
            </a:extLst>
          </p:cNvPr>
          <p:cNvSpPr txBox="1"/>
          <p:nvPr/>
        </p:nvSpPr>
        <p:spPr>
          <a:xfrm>
            <a:off x="4774769" y="1100380"/>
            <a:ext cx="264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Friedhofsplanung</a:t>
            </a:r>
            <a:endParaRPr lang="de-DE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05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59E8EE7-80BB-4A10-A73C-B88606D9B26A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53EA0317-6F52-4DCA-8E24-6A44B3C9A17E}"/>
              </a:ext>
            </a:extLst>
          </p:cNvPr>
          <p:cNvSpPr txBox="1"/>
          <p:nvPr/>
        </p:nvSpPr>
        <p:spPr>
          <a:xfrm>
            <a:off x="3583014" y="433601"/>
            <a:ext cx="502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Vorschau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66EAA57-E7F5-49D1-8F4A-B7B140422CF6}"/>
              </a:ext>
            </a:extLst>
          </p:cNvPr>
          <p:cNvSpPr txBox="1"/>
          <p:nvPr/>
        </p:nvSpPr>
        <p:spPr>
          <a:xfrm>
            <a:off x="4774769" y="1100380"/>
            <a:ext cx="264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Friedhofsplanung</a:t>
            </a:r>
            <a:endParaRPr lang="de-DE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0BAF90-4626-4DA7-8670-69FB2F9F7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955" y="2059285"/>
            <a:ext cx="5816088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78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85DEF556-E3BF-46D5-BD21-033C155B43E7}"/>
              </a:ext>
            </a:extLst>
          </p:cNvPr>
          <p:cNvSpPr/>
          <p:nvPr/>
        </p:nvSpPr>
        <p:spPr>
          <a:xfrm>
            <a:off x="1991531" y="1973032"/>
            <a:ext cx="8477573" cy="34203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16B4AD8-0CC9-4A97-87E9-1CF69A5D0083}"/>
              </a:ext>
            </a:extLst>
          </p:cNvPr>
          <p:cNvSpPr txBox="1"/>
          <p:nvPr/>
        </p:nvSpPr>
        <p:spPr>
          <a:xfrm>
            <a:off x="2279428" y="2103932"/>
            <a:ext cx="78656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wird  im August September 2022 ausgeführt</a:t>
            </a:r>
          </a:p>
          <a:p>
            <a:pPr algn="ctr"/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Haushaltsansatz inklusive Photovoltaikanlage:</a:t>
            </a:r>
          </a:p>
          <a:p>
            <a:pPr algn="ctr"/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 ca. 310.000 Euro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71F1708-CFE6-4A7B-8A07-FFCB4244972E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1DBDF0C1-D65D-4887-A5C3-90B646829415}"/>
              </a:ext>
            </a:extLst>
          </p:cNvPr>
          <p:cNvSpPr txBox="1"/>
          <p:nvPr/>
        </p:nvSpPr>
        <p:spPr>
          <a:xfrm>
            <a:off x="3583014" y="433601"/>
            <a:ext cx="502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Vorschau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F347D77-56DE-4001-B34B-4A7C316D9EE2}"/>
              </a:ext>
            </a:extLst>
          </p:cNvPr>
          <p:cNvSpPr txBox="1"/>
          <p:nvPr/>
        </p:nvSpPr>
        <p:spPr>
          <a:xfrm>
            <a:off x="4727628" y="1100380"/>
            <a:ext cx="273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Schuldachsanierung</a:t>
            </a:r>
            <a:endParaRPr lang="de-DE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67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0146F3A-FA40-4C94-8949-4BE472AE4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220" y="1531554"/>
            <a:ext cx="8968164" cy="5044593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4BD148C-98C3-41AD-805E-A03C165F2723}"/>
              </a:ext>
            </a:extLst>
          </p:cNvPr>
          <p:cNvCxnSpPr>
            <a:cxnSpLocks/>
          </p:cNvCxnSpPr>
          <p:nvPr/>
        </p:nvCxnSpPr>
        <p:spPr>
          <a:xfrm flipV="1">
            <a:off x="2193010" y="1084991"/>
            <a:ext cx="7702658" cy="1538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C1E8C306-269A-4F7F-B920-FCF4CDB2DD2D}"/>
              </a:ext>
            </a:extLst>
          </p:cNvPr>
          <p:cNvSpPr txBox="1"/>
          <p:nvPr/>
        </p:nvSpPr>
        <p:spPr>
          <a:xfrm>
            <a:off x="2058691" y="406664"/>
            <a:ext cx="8074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Bebauung </a:t>
            </a:r>
            <a:r>
              <a:rPr lang="de-DE" sz="4000" b="1" dirty="0" err="1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Hegmannshohle</a:t>
            </a:r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 1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4415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94F51CF-6C70-462A-9F16-60FAEA216A6E}"/>
              </a:ext>
            </a:extLst>
          </p:cNvPr>
          <p:cNvSpPr/>
          <p:nvPr/>
        </p:nvSpPr>
        <p:spPr>
          <a:xfrm>
            <a:off x="2805192" y="1967124"/>
            <a:ext cx="6478293" cy="271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01ECFEF-5D99-46CE-A0A6-0F0A5A975F13}"/>
              </a:ext>
            </a:extLst>
          </p:cNvPr>
          <p:cNvSpPr txBox="1"/>
          <p:nvPr/>
        </p:nvSpPr>
        <p:spPr>
          <a:xfrm>
            <a:off x="3708694" y="3034711"/>
            <a:ext cx="4774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Vielen Dank an Ralf Schäfer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56B80ADC-F8C5-4A01-88CD-0C69D3E5F9AF}"/>
              </a:ext>
            </a:extLst>
          </p:cNvPr>
          <p:cNvCxnSpPr>
            <a:cxnSpLocks/>
          </p:cNvCxnSpPr>
          <p:nvPr/>
        </p:nvCxnSpPr>
        <p:spPr>
          <a:xfrm flipV="1">
            <a:off x="2193010" y="1084991"/>
            <a:ext cx="7702658" cy="1538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DE8B3B3A-A0B6-4076-BEB5-EBFF29C60CBF}"/>
              </a:ext>
            </a:extLst>
          </p:cNvPr>
          <p:cNvSpPr txBox="1"/>
          <p:nvPr/>
        </p:nvSpPr>
        <p:spPr>
          <a:xfrm>
            <a:off x="2058691" y="406664"/>
            <a:ext cx="8074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Newsletter seit 2020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462796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FCC3B23-DD7F-42F7-BBF5-346D797D4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49" y="65479"/>
            <a:ext cx="7281301" cy="6727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309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2411737-853A-4B0D-92FD-0C483FECB3CE}"/>
              </a:ext>
            </a:extLst>
          </p:cNvPr>
          <p:cNvSpPr txBox="1"/>
          <p:nvPr/>
        </p:nvSpPr>
        <p:spPr>
          <a:xfrm rot="20795255">
            <a:off x="2779724" y="1385329"/>
            <a:ext cx="88853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800" dirty="0">
                <a:solidFill>
                  <a:schemeClr val="accent5">
                    <a:lumMod val="50000"/>
                  </a:schemeClr>
                </a:solidFill>
                <a:latin typeface="Bahnschrift Light" panose="020B0502040204020203" pitchFamily="34" charset="0"/>
              </a:rPr>
              <a:t>Fragen und Anregungen?</a:t>
            </a:r>
          </a:p>
        </p:txBody>
      </p:sp>
    </p:spTree>
    <p:extLst>
      <p:ext uri="{BB962C8B-B14F-4D97-AF65-F5344CB8AC3E}">
        <p14:creationId xmlns:p14="http://schemas.microsoft.com/office/powerpoint/2010/main" val="2667593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6BDB834-8D66-4ACD-A22E-6BC9D0950B29}"/>
              </a:ext>
            </a:extLst>
          </p:cNvPr>
          <p:cNvSpPr txBox="1"/>
          <p:nvPr/>
        </p:nvSpPr>
        <p:spPr>
          <a:xfrm>
            <a:off x="866101" y="1198166"/>
            <a:ext cx="10830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accent5">
                    <a:lumMod val="50000"/>
                  </a:schemeClr>
                </a:solidFill>
                <a:latin typeface="Bahnschrift Light" panose="020B0502040204020203" pitchFamily="34" charset="0"/>
              </a:rPr>
              <a:t>Siegerinnen Bundeswettbewerb „Jugend forscht"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5C4886D-3E9A-4873-992F-640174CCD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13" y="2338856"/>
            <a:ext cx="5424822" cy="406861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83F964A4-38D3-4AC7-B31D-8FC5FC76437F}"/>
              </a:ext>
            </a:extLst>
          </p:cNvPr>
          <p:cNvSpPr/>
          <p:nvPr/>
        </p:nvSpPr>
        <p:spPr>
          <a:xfrm>
            <a:off x="582318" y="2338094"/>
            <a:ext cx="4427832" cy="3891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u="sng" dirty="0">
                <a:solidFill>
                  <a:schemeClr val="accent5">
                    <a:lumMod val="50000"/>
                  </a:schemeClr>
                </a:solidFill>
              </a:rPr>
              <a:t>Hannah Amrhein</a:t>
            </a:r>
          </a:p>
          <a:p>
            <a:pPr algn="ctr"/>
            <a:r>
              <a:rPr lang="de-DE" sz="3200" u="sng" dirty="0">
                <a:solidFill>
                  <a:schemeClr val="accent5">
                    <a:lumMod val="50000"/>
                  </a:schemeClr>
                </a:solidFill>
              </a:rPr>
              <a:t>Hanna Fries</a:t>
            </a:r>
          </a:p>
          <a:p>
            <a:pPr algn="ctr"/>
            <a:r>
              <a:rPr lang="de-DE" sz="3200" u="sng" dirty="0">
                <a:solidFill>
                  <a:schemeClr val="accent5">
                    <a:lumMod val="50000"/>
                  </a:schemeClr>
                </a:solidFill>
              </a:rPr>
              <a:t>Lena Fries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2DEA779-C7D0-42A6-87B2-B442A411D5F6}"/>
              </a:ext>
            </a:extLst>
          </p:cNvPr>
          <p:cNvSpPr txBox="1"/>
          <p:nvPr/>
        </p:nvSpPr>
        <p:spPr>
          <a:xfrm>
            <a:off x="3482276" y="417820"/>
            <a:ext cx="502597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Ehrungen</a:t>
            </a:r>
          </a:p>
          <a:p>
            <a:pPr algn="ctr"/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7EE614DB-D480-4F66-893D-9F4873864E86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554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E5E8D5B7-5629-4FCE-926C-B813BFDDAAB3}"/>
              </a:ext>
            </a:extLst>
          </p:cNvPr>
          <p:cNvSpPr/>
          <p:nvPr/>
        </p:nvSpPr>
        <p:spPr>
          <a:xfrm>
            <a:off x="1818014" y="1782941"/>
            <a:ext cx="7876176" cy="3483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FE8DD89-EB47-48EA-80A5-EDD75BCEEF50}"/>
              </a:ext>
            </a:extLst>
          </p:cNvPr>
          <p:cNvSpPr txBox="1"/>
          <p:nvPr/>
        </p:nvSpPr>
        <p:spPr>
          <a:xfrm>
            <a:off x="2215407" y="1962154"/>
            <a:ext cx="81585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langjährigen Dienst bei der Feuerwehr</a:t>
            </a:r>
          </a:p>
          <a:p>
            <a:endParaRPr lang="de-DE" sz="3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Rainer Fries				40 Jahre</a:t>
            </a: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Josef Hofmann				40 Jahre</a:t>
            </a: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Walter </a:t>
            </a:r>
            <a:r>
              <a:rPr lang="de-DE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Seus</a:t>
            </a:r>
            <a:r>
              <a:rPr lang="de-DE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-Krott			40 Jahre</a:t>
            </a: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Horst Zwießler				50 Jahre</a:t>
            </a:r>
          </a:p>
          <a:p>
            <a:pPr algn="ctr"/>
            <a:endParaRPr lang="de-DE" sz="3200" dirty="0">
              <a:solidFill>
                <a:schemeClr val="accent5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F20126-ED4D-44ED-A502-2C0223B34F06}"/>
              </a:ext>
            </a:extLst>
          </p:cNvPr>
          <p:cNvSpPr txBox="1"/>
          <p:nvPr/>
        </p:nvSpPr>
        <p:spPr>
          <a:xfrm>
            <a:off x="3482276" y="417820"/>
            <a:ext cx="502597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Ehrungen</a:t>
            </a:r>
          </a:p>
          <a:p>
            <a:pPr algn="ctr"/>
            <a:endParaRPr lang="de-DE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6D78222-5FEA-41F8-8C62-3C464590EE91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704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2DEAE76E-8039-4413-AA88-899494E1E224}"/>
              </a:ext>
            </a:extLst>
          </p:cNvPr>
          <p:cNvSpPr/>
          <p:nvPr/>
        </p:nvSpPr>
        <p:spPr>
          <a:xfrm>
            <a:off x="2787758" y="2429360"/>
            <a:ext cx="6410485" cy="9686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FE8DD89-EB47-48EA-80A5-EDD75BCEEF50}"/>
              </a:ext>
            </a:extLst>
          </p:cNvPr>
          <p:cNvSpPr txBox="1"/>
          <p:nvPr/>
        </p:nvSpPr>
        <p:spPr>
          <a:xfrm>
            <a:off x="1915971" y="2599664"/>
            <a:ext cx="8158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accent5">
                    <a:lumMod val="50000"/>
                  </a:schemeClr>
                </a:solidFill>
                <a:latin typeface="Bahnschrift Light" panose="020B0502040204020203" pitchFamily="34" charset="0"/>
              </a:rPr>
              <a:t>1. Vorstand von 2005 bis 2019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FBD876D-CE45-43C8-8D6C-87540E2E2306}"/>
              </a:ext>
            </a:extLst>
          </p:cNvPr>
          <p:cNvSpPr txBox="1"/>
          <p:nvPr/>
        </p:nvSpPr>
        <p:spPr>
          <a:xfrm>
            <a:off x="3482276" y="417820"/>
            <a:ext cx="502597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Ehrungen</a:t>
            </a:r>
          </a:p>
          <a:p>
            <a:pPr algn="ctr"/>
            <a:endParaRPr lang="de-DE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CBCCE0DA-12C6-4AA4-A47B-26435282397F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B5AA1560-9F39-441A-A050-7702338D0379}"/>
              </a:ext>
            </a:extLst>
          </p:cNvPr>
          <p:cNvSpPr txBox="1"/>
          <p:nvPr/>
        </p:nvSpPr>
        <p:spPr>
          <a:xfrm>
            <a:off x="2016710" y="1198166"/>
            <a:ext cx="8158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accent5">
                    <a:lumMod val="50000"/>
                  </a:schemeClr>
                </a:solidFill>
                <a:latin typeface="Bahnschrift Light" panose="020B0502040204020203" pitchFamily="34" charset="0"/>
              </a:rPr>
              <a:t>Wiltrud </a:t>
            </a:r>
            <a:r>
              <a:rPr lang="de-DE" sz="3200" dirty="0" err="1">
                <a:solidFill>
                  <a:schemeClr val="accent5">
                    <a:lumMod val="50000"/>
                  </a:schemeClr>
                </a:solidFill>
                <a:latin typeface="Bahnschrift Light" panose="020B0502040204020203" pitchFamily="34" charset="0"/>
              </a:rPr>
              <a:t>Stoer</a:t>
            </a:r>
            <a:endParaRPr lang="de-DE" sz="3200" dirty="0">
              <a:solidFill>
                <a:schemeClr val="accent5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895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D4DC91A-0263-4FD8-A53D-95C2249C9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4"/>
          <a:stretch/>
        </p:blipFill>
        <p:spPr>
          <a:xfrm>
            <a:off x="3840514" y="1880726"/>
            <a:ext cx="4309493" cy="462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7214E0D-FCBC-4A1B-BBEF-61C7C8C24F96}"/>
              </a:ext>
            </a:extLst>
          </p:cNvPr>
          <p:cNvSpPr txBox="1"/>
          <p:nvPr/>
        </p:nvSpPr>
        <p:spPr>
          <a:xfrm>
            <a:off x="3482276" y="417820"/>
            <a:ext cx="502597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Ehrungen</a:t>
            </a:r>
          </a:p>
          <a:p>
            <a:pPr algn="ctr"/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5447085-412A-4EB4-8025-36A5467B72B3}"/>
              </a:ext>
            </a:extLst>
          </p:cNvPr>
          <p:cNvCxnSpPr>
            <a:cxnSpLocks/>
          </p:cNvCxnSpPr>
          <p:nvPr/>
        </p:nvCxnSpPr>
        <p:spPr>
          <a:xfrm>
            <a:off x="2981487" y="1100380"/>
            <a:ext cx="6027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CB78EC08-AC50-4EFA-9C20-26075270D90F}"/>
              </a:ext>
            </a:extLst>
          </p:cNvPr>
          <p:cNvSpPr txBox="1"/>
          <p:nvPr/>
        </p:nvSpPr>
        <p:spPr>
          <a:xfrm>
            <a:off x="2016710" y="1198166"/>
            <a:ext cx="8158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accent5">
                    <a:lumMod val="50000"/>
                  </a:schemeClr>
                </a:solidFill>
                <a:latin typeface="Bahnschrift Light" panose="020B0502040204020203" pitchFamily="34" charset="0"/>
              </a:rPr>
              <a:t>Karl Bauer</a:t>
            </a:r>
          </a:p>
        </p:txBody>
      </p:sp>
    </p:spTree>
    <p:extLst>
      <p:ext uri="{BB962C8B-B14F-4D97-AF65-F5344CB8AC3E}">
        <p14:creationId xmlns:p14="http://schemas.microsoft.com/office/powerpoint/2010/main" val="2546537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79C7B28-67C7-430E-BE52-009DC8AEC2A8}"/>
              </a:ext>
            </a:extLst>
          </p:cNvPr>
          <p:cNvCxnSpPr>
            <a:cxnSpLocks/>
          </p:cNvCxnSpPr>
          <p:nvPr/>
        </p:nvCxnSpPr>
        <p:spPr>
          <a:xfrm>
            <a:off x="2106246" y="1190101"/>
            <a:ext cx="746208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C44A1E2A-1D53-4DB4-9D1B-5EE8A9EB2914}"/>
              </a:ext>
            </a:extLst>
          </p:cNvPr>
          <p:cNvSpPr txBox="1"/>
          <p:nvPr/>
        </p:nvSpPr>
        <p:spPr>
          <a:xfrm>
            <a:off x="3957609" y="455300"/>
            <a:ext cx="4415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accent5">
                    <a:lumMod val="50000"/>
                  </a:schemeClr>
                </a:solidFill>
                <a:latin typeface="Bahnschrift Light" panose="020B0502040204020203" pitchFamily="34" charset="0"/>
              </a:rPr>
              <a:t>Feldgeschworene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66D896-D10E-49E8-825C-B9C5981C2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69567"/>
            <a:ext cx="5248274" cy="39376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75E9CE53-292F-43FC-BA2B-C5D1E5430186}"/>
              </a:ext>
            </a:extLst>
          </p:cNvPr>
          <p:cNvSpPr/>
          <p:nvPr/>
        </p:nvSpPr>
        <p:spPr>
          <a:xfrm>
            <a:off x="1064703" y="2049277"/>
            <a:ext cx="4190999" cy="32976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4CFB4C8-2305-44B8-B863-7A5A1C7A1929}"/>
              </a:ext>
            </a:extLst>
          </p:cNvPr>
          <p:cNvSpPr txBox="1"/>
          <p:nvPr/>
        </p:nvSpPr>
        <p:spPr>
          <a:xfrm>
            <a:off x="1466472" y="2392262"/>
            <a:ext cx="363984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Herrmann Geyer und Eberhard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Büttgenbach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wurden vereidigt.</a:t>
            </a:r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Erwin Messner ist neuer Obmann der Gemarkung Krausenbach.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3771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602</Words>
  <Application>Microsoft Office PowerPoint</Application>
  <PresentationFormat>Breitbild</PresentationFormat>
  <Paragraphs>210</Paragraphs>
  <Slides>49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6" baseType="lpstr">
      <vt:lpstr>Arial</vt:lpstr>
      <vt:lpstr>Bahnschrift Light</vt:lpstr>
      <vt:lpstr>Calibri</vt:lpstr>
      <vt:lpstr>Calibri Light</vt:lpstr>
      <vt:lpstr>Courier New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Allianz Spessartkraft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Waltraud Amrhein</dc:creator>
  <cp:lastModifiedBy>Waltraud Amrhein</cp:lastModifiedBy>
  <cp:revision>166</cp:revision>
  <cp:lastPrinted>2022-07-18T14:10:23Z</cp:lastPrinted>
  <dcterms:created xsi:type="dcterms:W3CDTF">2022-06-01T13:25:06Z</dcterms:created>
  <dcterms:modified xsi:type="dcterms:W3CDTF">2022-07-18T14:10:31Z</dcterms:modified>
</cp:coreProperties>
</file>